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4D204F-4B54-5788-76AA-81B5D84C44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E11026B-455D-045F-40E4-EFF76D13B5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6E2484-0A34-61E7-3601-9500C66E0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41CE886-7078-7A54-9A84-41FF00CF5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CCCAED8-9562-244F-3FDF-C1A08000E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9825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D72C18-8DD7-E1AA-AF22-D35FF003F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9CA7B4-A3EB-8A3F-2A67-F07E528427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7AE827D-8661-A52A-D454-A4198DD09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D48851-0B80-7D38-FF48-7CF6B95E0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8ABD6C8-B394-50B1-919A-2040853EC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14123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0A1525E-7D91-5AE2-A370-549ADF8692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13223FC-929F-F078-83EC-2E1A0B1948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F6F783-B881-7D84-7489-C2E636DA3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579945A-3FE0-B9CE-5EF9-2D5EE78A6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C0D550-FBB0-B36B-2413-FB233FD93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3826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0376CE-40EB-411F-54D3-FC066DA43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F4099A-3E47-98D3-53BD-3C0D106A0E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C0589C-0280-3176-378C-4DBBB0FD5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DC0B31B-7E61-D7DB-0D3B-81E5422AD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2DE5E8-B587-682C-B3F6-C4DEA5CD5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65494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D53921-6E09-11F7-A42E-69F287DB2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2CA365A-459E-4D2C-680D-9B6D538CF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E6B082-BCF2-3864-EE8C-46ADC411C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03B4FF-0193-2F87-1645-504CC9230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67C06B-1A3C-B98D-6750-0B524B9C6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54034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65F015-B364-A084-B930-7FE73E931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27EFD8-2789-F730-A6D4-2522EEBE31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62BCA5F-8F53-1437-524D-F3E96EC685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F8C317C-D50B-2851-CE92-FE39054FC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372F91D-CC6D-D73C-ECF4-4E4F65AFB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7A0E448-11C6-2DB0-CE92-548A5539C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69843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12DBA9-E824-1386-7966-5761E08FB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DAE2ADC-F19B-C4AA-EBB4-DC5FA62FA3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6A02EF7-55A7-3255-004D-3A96BD6401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7050BF4-73FF-44B3-AE56-B90C34B0A4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EF6AF14-6D96-3B68-7C43-8943DA5208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2651970-68C6-2BB9-1924-3EE6D16FB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F58FECB-269A-DDEC-7D57-618FE2DD1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61902F7-CC0E-F077-9DCD-4500ACBE9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25142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6BBBE2-FBAB-8DC5-E705-10FC9D055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F5D3FBD-CA7D-54B3-1F88-E187D3B22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F2AFCE7-4E24-6EA3-68FB-A5B55071E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CD9A4BB-FFEA-E574-A790-F0B5030D8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23070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8D5960E-A66B-6B2C-A06C-C984A910B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5778EFE-B43A-0F9E-C6E5-2584FC45E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7E7798D-BECC-02D3-55E3-E2F62BB19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1549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327DE0-501C-F502-DA08-A331A0355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1AF8B0B-2997-E95E-981D-C3219AEEA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DAF2170-C703-343E-3331-88709819FF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3F59150-8CB7-AB9B-53EE-4E884BC1D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A8D1764-8CBE-4227-4347-457B984B6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706F03C-D054-7DB0-45D7-1889A4BDD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17555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A44E52-F5B9-EE07-4BE2-6827EA71B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1CC2A03-DDAF-5ECA-928E-A39B36E82D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5F5EDA1-4144-6883-DDAF-008B608B02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90BC5F4-D4ED-9FD8-6143-FB60E2FA7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20A03B5-D49A-272E-B7AA-1055DEE9C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A27A3F8-E7B2-F496-808D-4154E5D57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56503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EEE99BA-0B18-2F23-08F8-6D824CAD5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C7163A-9E0C-A07D-196F-0509BCE5BD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190330-F897-9762-7768-630232AD12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7B93AC-AB86-4B61-BBFD-FDB01A10DA50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4D3A3F4-2423-AB3D-CDD7-5D72EE09DC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5D5CB2-07D2-05D4-59CA-609753F021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A9F1B8-2510-4555-AE22-0571679BFB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55216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D9DD2691-4213-F98D-A930-9CC09CA5E0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881" y="484178"/>
            <a:ext cx="10909640" cy="136407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s-MX" sz="3600" b="1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Oportunidad</a:t>
            </a:r>
            <a:r>
              <a:rPr kumimoji="0" lang="en-US" altLang="es-MX" sz="36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kumimoji="0" lang="en-US" altLang="es-MX" sz="3600" b="1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Quirúrgica</a:t>
            </a:r>
            <a:r>
              <a:rPr kumimoji="0" lang="en-US" altLang="es-MX" sz="36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en </a:t>
            </a:r>
            <a:r>
              <a:rPr kumimoji="0" lang="en-US" altLang="es-MX" sz="3600" b="1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Cirugías</a:t>
            </a:r>
            <a:r>
              <a:rPr kumimoji="0" lang="en-US" altLang="es-MX" sz="36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kumimoji="0" lang="en-US" altLang="es-MX" sz="3600" b="1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Electivas</a:t>
            </a:r>
            <a:r>
              <a:rPr kumimoji="0" lang="en-US" altLang="es-MX" sz="36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No </a:t>
            </a:r>
            <a:r>
              <a:rPr kumimoji="0" lang="en-US" altLang="es-MX" sz="3600" b="1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Concertadas</a:t>
            </a:r>
            <a:r>
              <a:rPr kumimoji="0" lang="en-US" altLang="es-MX" sz="36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kumimoji="0" lang="en-US" altLang="es-MX" sz="3600" b="1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Realizadas</a:t>
            </a:r>
            <a:endParaRPr kumimoji="0" lang="en-US" altLang="es-MX" sz="36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  <a:p>
            <a:pPr marL="0" marR="0" lvl="0" indent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kumimoji="0" lang="en-US" altLang="es-MX" sz="36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sX0" fmla="*/ 0 w 4572000"/>
              <a:gd name="csY0" fmla="*/ 0 h 18288"/>
              <a:gd name="csX1" fmla="*/ 515983 w 4572000"/>
              <a:gd name="csY1" fmla="*/ 0 h 18288"/>
              <a:gd name="csX2" fmla="*/ 1031966 w 4572000"/>
              <a:gd name="csY2" fmla="*/ 0 h 18288"/>
              <a:gd name="csX3" fmla="*/ 1639389 w 4572000"/>
              <a:gd name="csY3" fmla="*/ 0 h 18288"/>
              <a:gd name="csX4" fmla="*/ 2383971 w 4572000"/>
              <a:gd name="csY4" fmla="*/ 0 h 18288"/>
              <a:gd name="csX5" fmla="*/ 2945674 w 4572000"/>
              <a:gd name="csY5" fmla="*/ 0 h 18288"/>
              <a:gd name="csX6" fmla="*/ 3507377 w 4572000"/>
              <a:gd name="csY6" fmla="*/ 0 h 18288"/>
              <a:gd name="csX7" fmla="*/ 4572000 w 4572000"/>
              <a:gd name="csY7" fmla="*/ 0 h 18288"/>
              <a:gd name="csX8" fmla="*/ 4572000 w 4572000"/>
              <a:gd name="csY8" fmla="*/ 18288 h 18288"/>
              <a:gd name="csX9" fmla="*/ 3873137 w 4572000"/>
              <a:gd name="csY9" fmla="*/ 18288 h 18288"/>
              <a:gd name="csX10" fmla="*/ 3311434 w 4572000"/>
              <a:gd name="csY10" fmla="*/ 18288 h 18288"/>
              <a:gd name="csX11" fmla="*/ 2749731 w 4572000"/>
              <a:gd name="csY11" fmla="*/ 18288 h 18288"/>
              <a:gd name="csX12" fmla="*/ 2050869 w 4572000"/>
              <a:gd name="csY12" fmla="*/ 18288 h 18288"/>
              <a:gd name="csX13" fmla="*/ 1306286 w 4572000"/>
              <a:gd name="csY13" fmla="*/ 18288 h 18288"/>
              <a:gd name="csX14" fmla="*/ 790303 w 4572000"/>
              <a:gd name="csY14" fmla="*/ 18288 h 18288"/>
              <a:gd name="csX15" fmla="*/ 0 w 4572000"/>
              <a:gd name="csY15" fmla="*/ 18288 h 18288"/>
              <a:gd name="csX16" fmla="*/ 0 w 45720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F9D8CBC-D215-A15A-EC04-C3E1E0B828B2}"/>
              </a:ext>
            </a:extLst>
          </p:cNvPr>
          <p:cNvSpPr txBox="1"/>
          <p:nvPr/>
        </p:nvSpPr>
        <p:spPr>
          <a:xfrm>
            <a:off x="838199" y="207446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6F6B6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Oportunidad Quir</a:t>
            </a: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6F6B6B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ú</a:t>
            </a: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6F6B6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rgica en Cirug</a:t>
            </a: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6F6B6B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í</a:t>
            </a: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6F6B6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as Electivas No Concertadas Realizadas</a:t>
            </a:r>
            <a:endParaRPr kumimoji="0" lang="es-MX" altLang="es-MX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13" name="Tabla 12">
            <a:extLst>
              <a:ext uri="{FF2B5EF4-FFF2-40B4-BE49-F238E27FC236}">
                <a16:creationId xmlns:a16="http://schemas.microsoft.com/office/drawing/2014/main" id="{0A2A437F-CA94-14D9-8BB1-87D980C2EB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719132"/>
              </p:ext>
            </p:extLst>
          </p:nvPr>
        </p:nvGraphicFramePr>
        <p:xfrm>
          <a:off x="928683" y="3001017"/>
          <a:ext cx="10619838" cy="3275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9991">
                  <a:extLst>
                    <a:ext uri="{9D8B030D-6E8A-4147-A177-3AD203B41FA5}">
                      <a16:colId xmlns:a16="http://schemas.microsoft.com/office/drawing/2014/main" val="1781412147"/>
                    </a:ext>
                  </a:extLst>
                </a:gridCol>
                <a:gridCol w="589991">
                  <a:extLst>
                    <a:ext uri="{9D8B030D-6E8A-4147-A177-3AD203B41FA5}">
                      <a16:colId xmlns:a16="http://schemas.microsoft.com/office/drawing/2014/main" val="2194565528"/>
                    </a:ext>
                  </a:extLst>
                </a:gridCol>
                <a:gridCol w="589991">
                  <a:extLst>
                    <a:ext uri="{9D8B030D-6E8A-4147-A177-3AD203B41FA5}">
                      <a16:colId xmlns:a16="http://schemas.microsoft.com/office/drawing/2014/main" val="208269631"/>
                    </a:ext>
                  </a:extLst>
                </a:gridCol>
                <a:gridCol w="589991">
                  <a:extLst>
                    <a:ext uri="{9D8B030D-6E8A-4147-A177-3AD203B41FA5}">
                      <a16:colId xmlns:a16="http://schemas.microsoft.com/office/drawing/2014/main" val="2871612962"/>
                    </a:ext>
                  </a:extLst>
                </a:gridCol>
                <a:gridCol w="589991">
                  <a:extLst>
                    <a:ext uri="{9D8B030D-6E8A-4147-A177-3AD203B41FA5}">
                      <a16:colId xmlns:a16="http://schemas.microsoft.com/office/drawing/2014/main" val="1291404324"/>
                    </a:ext>
                  </a:extLst>
                </a:gridCol>
                <a:gridCol w="589991">
                  <a:extLst>
                    <a:ext uri="{9D8B030D-6E8A-4147-A177-3AD203B41FA5}">
                      <a16:colId xmlns:a16="http://schemas.microsoft.com/office/drawing/2014/main" val="760608138"/>
                    </a:ext>
                  </a:extLst>
                </a:gridCol>
                <a:gridCol w="589991">
                  <a:extLst>
                    <a:ext uri="{9D8B030D-6E8A-4147-A177-3AD203B41FA5}">
                      <a16:colId xmlns:a16="http://schemas.microsoft.com/office/drawing/2014/main" val="1853838262"/>
                    </a:ext>
                  </a:extLst>
                </a:gridCol>
                <a:gridCol w="589991">
                  <a:extLst>
                    <a:ext uri="{9D8B030D-6E8A-4147-A177-3AD203B41FA5}">
                      <a16:colId xmlns:a16="http://schemas.microsoft.com/office/drawing/2014/main" val="1574602606"/>
                    </a:ext>
                  </a:extLst>
                </a:gridCol>
                <a:gridCol w="589991">
                  <a:extLst>
                    <a:ext uri="{9D8B030D-6E8A-4147-A177-3AD203B41FA5}">
                      <a16:colId xmlns:a16="http://schemas.microsoft.com/office/drawing/2014/main" val="1155592592"/>
                    </a:ext>
                  </a:extLst>
                </a:gridCol>
                <a:gridCol w="589991">
                  <a:extLst>
                    <a:ext uri="{9D8B030D-6E8A-4147-A177-3AD203B41FA5}">
                      <a16:colId xmlns:a16="http://schemas.microsoft.com/office/drawing/2014/main" val="115312647"/>
                    </a:ext>
                  </a:extLst>
                </a:gridCol>
                <a:gridCol w="589991">
                  <a:extLst>
                    <a:ext uri="{9D8B030D-6E8A-4147-A177-3AD203B41FA5}">
                      <a16:colId xmlns:a16="http://schemas.microsoft.com/office/drawing/2014/main" val="3978396113"/>
                    </a:ext>
                  </a:extLst>
                </a:gridCol>
                <a:gridCol w="589991">
                  <a:extLst>
                    <a:ext uri="{9D8B030D-6E8A-4147-A177-3AD203B41FA5}">
                      <a16:colId xmlns:a16="http://schemas.microsoft.com/office/drawing/2014/main" val="3568025020"/>
                    </a:ext>
                  </a:extLst>
                </a:gridCol>
                <a:gridCol w="589991">
                  <a:extLst>
                    <a:ext uri="{9D8B030D-6E8A-4147-A177-3AD203B41FA5}">
                      <a16:colId xmlns:a16="http://schemas.microsoft.com/office/drawing/2014/main" val="1555427098"/>
                    </a:ext>
                  </a:extLst>
                </a:gridCol>
                <a:gridCol w="589991">
                  <a:extLst>
                    <a:ext uri="{9D8B030D-6E8A-4147-A177-3AD203B41FA5}">
                      <a16:colId xmlns:a16="http://schemas.microsoft.com/office/drawing/2014/main" val="1081868460"/>
                    </a:ext>
                  </a:extLst>
                </a:gridCol>
                <a:gridCol w="589991">
                  <a:extLst>
                    <a:ext uri="{9D8B030D-6E8A-4147-A177-3AD203B41FA5}">
                      <a16:colId xmlns:a16="http://schemas.microsoft.com/office/drawing/2014/main" val="3322865171"/>
                    </a:ext>
                  </a:extLst>
                </a:gridCol>
                <a:gridCol w="589991">
                  <a:extLst>
                    <a:ext uri="{9D8B030D-6E8A-4147-A177-3AD203B41FA5}">
                      <a16:colId xmlns:a16="http://schemas.microsoft.com/office/drawing/2014/main" val="1276381006"/>
                    </a:ext>
                  </a:extLst>
                </a:gridCol>
                <a:gridCol w="589991">
                  <a:extLst>
                    <a:ext uri="{9D8B030D-6E8A-4147-A177-3AD203B41FA5}">
                      <a16:colId xmlns:a16="http://schemas.microsoft.com/office/drawing/2014/main" val="379955192"/>
                    </a:ext>
                  </a:extLst>
                </a:gridCol>
                <a:gridCol w="589991">
                  <a:extLst>
                    <a:ext uri="{9D8B030D-6E8A-4147-A177-3AD203B41FA5}">
                      <a16:colId xmlns:a16="http://schemas.microsoft.com/office/drawing/2014/main" val="2445518467"/>
                    </a:ext>
                  </a:extLst>
                </a:gridCol>
              </a:tblGrid>
              <a:tr h="5305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Unidad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Cve</a:t>
                      </a:r>
                      <a:br>
                        <a:rPr lang="es-MX" sz="900" kern="0">
                          <a:effectLst/>
                        </a:rPr>
                      </a:br>
                      <a:r>
                        <a:rPr lang="es-MX" sz="900" kern="0">
                          <a:effectLst/>
                        </a:rPr>
                        <a:t>Presupuestal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Solicitudes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[&lt;=5]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[% DE OPORTUNIDAD]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[&lt;=10]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[% DE OPORTUNIDAD1]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[&lt;=20]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[% DE OPORTUNIDAD2]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[&lt;=40]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[% DE OPORTUNIDAD3]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[&lt;=60]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[% DE OPORTUNIDAD4]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[&lt;=90]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[% DE OPORTUNIDAD5]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[&gt;90]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[% DE OPORTUNIDAD6]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900" kern="0">
                          <a:effectLst/>
                        </a:rPr>
                        <a:t>Pendientes</a:t>
                      </a:r>
                      <a:br>
                        <a:rPr lang="es-MX" sz="900" kern="0">
                          <a:effectLst/>
                        </a:rPr>
                      </a:br>
                      <a:r>
                        <a:rPr lang="es-MX" sz="900" kern="0">
                          <a:effectLst/>
                        </a:rPr>
                        <a:t>Realizar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508967212"/>
                  </a:ext>
                </a:extLst>
              </a:tr>
              <a:tr h="3253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HGZ 1 Tepic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190106012151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382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111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29.06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132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34.55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164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42.93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50.52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51.05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51.05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180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1690270085"/>
                  </a:ext>
                </a:extLst>
              </a:tr>
              <a:tr h="3253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UMAA 28 Tepic (Aut)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190141UA2151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329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12.46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16.11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26.75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180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54.71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58.97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58.97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135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2766575908"/>
                  </a:ext>
                </a:extLst>
              </a:tr>
              <a:tr h="3253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HGSMF 8 Tuxpan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190201052151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63.41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78.05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85.37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87.8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87.8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87.8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1248740459"/>
                  </a:ext>
                </a:extLst>
              </a:tr>
              <a:tr h="3253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HGZMF 10 S. Ixcuintla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190403022151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100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74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74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101893796"/>
                  </a:ext>
                </a:extLst>
              </a:tr>
              <a:tr h="3253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HGSMF 6 Acaponeta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190501052151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81.25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87.5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90.63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90.63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90.63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90.63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2511274891"/>
                  </a:ext>
                </a:extLst>
              </a:tr>
              <a:tr h="3253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HGSMF 15 Las Varas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191201052151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86.67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86.67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86.67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86.67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86.67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86.67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3881680892"/>
                  </a:ext>
                </a:extLst>
              </a:tr>
              <a:tr h="4681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HGZ 33 Bahía de Banderas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191607012151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388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109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28.09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153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39.43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202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52.06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254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65.46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257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66.24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257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66.24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119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3028514051"/>
                  </a:ext>
                </a:extLst>
              </a:tr>
              <a:tr h="3253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T o t a l e s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999999999999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1287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383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29.76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485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37.68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613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47.63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790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61.38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809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62.86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809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62.86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>
                          <a:effectLst/>
                        </a:rPr>
                        <a:t>0</a:t>
                      </a:r>
                      <a:endParaRPr lang="es-MX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750" kern="0" dirty="0">
                          <a:effectLst/>
                        </a:rPr>
                        <a:t>447</a:t>
                      </a:r>
                      <a:endParaRPr lang="es-MX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13956016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00644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245</Words>
  <Application>Microsoft Office PowerPoint</Application>
  <PresentationFormat>Panorámica</PresentationFormat>
  <Paragraphs>164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Tahoma</vt:lpstr>
      <vt:lpstr>Tema de Office</vt:lpstr>
      <vt:lpstr>Presentación de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Felipe Silva Nuñez</dc:creator>
  <cp:lastModifiedBy>Felipe Silva Nuñez</cp:lastModifiedBy>
  <cp:revision>15</cp:revision>
  <dcterms:created xsi:type="dcterms:W3CDTF">2025-02-14T21:40:18Z</dcterms:created>
  <dcterms:modified xsi:type="dcterms:W3CDTF">2026-06-23T22:39:36Z</dcterms:modified>
</cp:coreProperties>
</file>