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53" r:id="rId5"/>
    <p:sldId id="381" r:id="rId6"/>
    <p:sldId id="382" r:id="rId7"/>
    <p:sldId id="383" r:id="rId8"/>
    <p:sldId id="384" r:id="rId9"/>
    <p:sldId id="369" r:id="rId10"/>
  </p:sldIdLst>
  <p:sldSz cx="12192000" cy="6858000"/>
  <p:notesSz cx="7010400" cy="9296400"/>
  <p:embeddedFontLst>
    <p:embeddedFont>
      <p:font typeface="Montserrat Bold" panose="00000800000000000000" pitchFamily="2" charset="0"/>
      <p:bold r:id="rId13"/>
    </p:embeddedFont>
    <p:embeddedFont>
      <p:font typeface="Noto San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  <p15:guide id="3" pos="3839">
          <p15:clr>
            <a:srgbClr val="A4A3A4"/>
          </p15:clr>
        </p15:guide>
        <p15:guide id="4" orient="horz" pos="999">
          <p15:clr>
            <a:srgbClr val="A4A3A4"/>
          </p15:clr>
        </p15:guide>
        <p15:guide id="5" orient="horz" pos="987">
          <p15:clr>
            <a:srgbClr val="A4A3A4"/>
          </p15:clr>
        </p15:guide>
        <p15:guide id="6" pos="384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D20000"/>
    <a:srgbClr val="EE0000"/>
    <a:srgbClr val="993300"/>
    <a:srgbClr val="FF3300"/>
    <a:srgbClr val="00CCFF"/>
    <a:srgbClr val="0066FF"/>
    <a:srgbClr val="AEF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2F786-8DE7-4C79-872C-F0960EF52961}" v="18" dt="2026-05-08T18:17:1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7" autoAdjust="0"/>
    <p:restoredTop sz="94462" autoAdjust="0"/>
  </p:normalViewPr>
  <p:slideViewPr>
    <p:cSldViewPr snapToGrid="0">
      <p:cViewPr varScale="1">
        <p:scale>
          <a:sx n="101" d="100"/>
          <a:sy n="101" d="100"/>
        </p:scale>
        <p:origin x="276" y="72"/>
      </p:cViewPr>
      <p:guideLst>
        <p:guide orient="horz" pos="992"/>
        <p:guide pos="4063"/>
        <p:guide pos="3839"/>
        <p:guide orient="horz" pos="999"/>
        <p:guide orient="horz" pos="987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3" Type="http://schemas.openxmlformats.org/officeDocument/2006/relationships/customXml" Target="../customXml/item3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6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C27E-5B59-4DA8-BD42-3391864990FB}" type="datetimeFigureOut">
              <a:rPr lang="es-MX" smtClean="0"/>
              <a:t>01/06/2026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93721-B5DB-4F40-A807-925F560239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58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9C46568-9A0F-9E64-BC87-BF46D1051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92" y="0"/>
            <a:ext cx="12210583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FBEEE3-0D05-50A8-C1E9-25509044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6246" y="1955870"/>
            <a:ext cx="8822533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</a:lstStyle>
          <a:p>
            <a:r>
              <a:rPr lang="es-ES" dirty="0"/>
              <a:t>Título Noto Sans 1 piso </a:t>
            </a:r>
            <a:r>
              <a:rPr lang="es-ES" dirty="0" err="1"/>
              <a:t>Lorem</a:t>
            </a:r>
            <a:br>
              <a:rPr lang="es-ES" dirty="0"/>
            </a:br>
            <a:r>
              <a:rPr lang="es-ES" dirty="0"/>
              <a:t>Título Noto Sans 2 pisos </a:t>
            </a:r>
            <a:r>
              <a:rPr lang="es-ES" dirty="0" err="1"/>
              <a:t>Lorem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28A343-FF51-FA5C-AB98-9029B9FB25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rgbClr val="E7D395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defRPr>
            </a:lvl1pPr>
          </a:lstStyle>
          <a:p>
            <a:r>
              <a:rPr lang="es-ES" dirty="0"/>
              <a:t>00 de mes de 2026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314B55-AE71-01DA-FF18-89482BD0E7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87" y="125898"/>
            <a:ext cx="5118638" cy="6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DD068B9-D484-2139-482A-A02DC7D11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0" y="0"/>
            <a:ext cx="12182720" cy="68632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568879-6EA8-7A79-BBB6-BC022F8D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733" y="1955870"/>
            <a:ext cx="8822533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</a:lstStyle>
          <a:p>
            <a:r>
              <a:rPr lang="es-ES" dirty="0"/>
              <a:t>Título Noto Sans 1 piso </a:t>
            </a:r>
            <a:r>
              <a:rPr lang="es-ES" dirty="0" err="1"/>
              <a:t>Lorem</a:t>
            </a:r>
            <a:br>
              <a:rPr lang="es-ES" dirty="0"/>
            </a:br>
            <a:r>
              <a:rPr lang="es-ES" dirty="0"/>
              <a:t>Título Noto Sans 2 pisos </a:t>
            </a:r>
            <a:r>
              <a:rPr lang="es-ES" dirty="0" err="1"/>
              <a:t>Lorem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09ED0-A662-E6D4-2C12-7BACE2CA22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defRPr>
            </a:lvl1pPr>
          </a:lstStyle>
          <a:p>
            <a:r>
              <a:rPr lang="es-ES" dirty="0"/>
              <a:t>00 de mes de 2026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66427C-AA37-F6D3-6178-FCA4BE35A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87" y="125898"/>
            <a:ext cx="5118638" cy="6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C5B589-5E66-56E5-4ACA-031338A7DD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71" y="-3985"/>
            <a:ext cx="12251342" cy="68659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EC9934-919E-AA21-62F7-EFFD5EE431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51" y="109614"/>
            <a:ext cx="2668454" cy="713656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AF1444-FD6A-9388-9B72-9D974A25B6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="0" i="0">
                <a:solidFill>
                  <a:srgbClr val="404040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defRPr>
            </a:lvl1pPr>
          </a:lstStyle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  <a:p>
            <a:pPr marL="342900" marR="0" lvl="0" indent="-3429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  <a:p>
            <a:endParaRPr lang="es-ES" dirty="0"/>
          </a:p>
          <a:p>
            <a:pPr marL="342900" marR="0" lvl="0" indent="-3429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  <a:p>
            <a:pPr marL="342900" marR="0" lvl="0" indent="-3429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  <a:p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0BF52C-2FEA-C483-E753-792BC2CF2C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1" i="0">
                <a:solidFill>
                  <a:srgbClr val="155B4E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</a:lstStyle>
          <a:p>
            <a:r>
              <a:rPr lang="es-ES" dirty="0"/>
              <a:t>Título Noto Sans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11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3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2;p2"/>
          <p:cNvSpPr txBox="1"/>
          <p:nvPr/>
        </p:nvSpPr>
        <p:spPr>
          <a:xfrm>
            <a:off x="2996713" y="1629945"/>
            <a:ext cx="9195287" cy="124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  <a:sym typeface="Calibri"/>
              </a:rPr>
              <a:t>Análisis de Días de Incapacidad</a:t>
            </a:r>
          </a:p>
        </p:txBody>
      </p:sp>
      <p:sp>
        <p:nvSpPr>
          <p:cNvPr id="14" name="Google Shape;93;p2"/>
          <p:cNvSpPr txBox="1"/>
          <p:nvPr/>
        </p:nvSpPr>
        <p:spPr>
          <a:xfrm>
            <a:off x="1532985" y="3401622"/>
            <a:ext cx="9144000" cy="102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es-ES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</a:rPr>
              <a:t>Días Otorgados de Incapacidad por Enfermedad General y Riesgo de trabajo</a:t>
            </a:r>
          </a:p>
        </p:txBody>
      </p:sp>
      <p:sp>
        <p:nvSpPr>
          <p:cNvPr id="15" name="Google Shape;93;p2">
            <a:extLst>
              <a:ext uri="{FF2B5EF4-FFF2-40B4-BE49-F238E27FC236}">
                <a16:creationId xmlns:a16="http://schemas.microsoft.com/office/drawing/2014/main" id="{86ED01D5-BC26-EFFB-FE9E-04876031EAB9}"/>
              </a:ext>
            </a:extLst>
          </p:cNvPr>
          <p:cNvSpPr txBox="1"/>
          <p:nvPr/>
        </p:nvSpPr>
        <p:spPr>
          <a:xfrm>
            <a:off x="7076209" y="4748464"/>
            <a:ext cx="5070768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ctr"/>
            <a:r>
              <a:rPr lang="es-ES" sz="2000" dirty="0">
                <a:solidFill>
                  <a:srgbClr val="A17C46"/>
                </a:solidFill>
                <a:latin typeface="Montserrat Bold"/>
                <a:cs typeface="Montserrat Bold"/>
              </a:rPr>
              <a:t>Coordinación de Información y Análisis Estratégico</a:t>
            </a:r>
          </a:p>
          <a:p>
            <a:pPr algn="ctr"/>
            <a:r>
              <a:rPr lang="es-ES" sz="2000" dirty="0">
                <a:solidFill>
                  <a:srgbClr val="A17C46"/>
                </a:solidFill>
                <a:latin typeface="Montserrat Bold"/>
                <a:cs typeface="Montserrat Bold"/>
              </a:rPr>
              <a:t>Tepic, Nayarit</a:t>
            </a:r>
            <a:r>
              <a:rPr lang="es-ES" sz="2800" dirty="0">
                <a:solidFill>
                  <a:srgbClr val="A17C46"/>
                </a:solidFill>
                <a:latin typeface="Montserrat Bold"/>
                <a:cs typeface="Montserrat Bold"/>
              </a:rPr>
              <a:t>.</a:t>
            </a:r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B0932487-99D3-88E6-BD6F-ED5A0FC587F5}"/>
              </a:ext>
            </a:extLst>
          </p:cNvPr>
          <p:cNvSpPr txBox="1"/>
          <p:nvPr/>
        </p:nvSpPr>
        <p:spPr>
          <a:xfrm>
            <a:off x="7408717" y="6018964"/>
            <a:ext cx="4530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rgbClr val="A17C46"/>
                </a:solidFill>
                <a:latin typeface="Montserrat Bold"/>
              </a:rPr>
              <a:t>Junio, 2026</a:t>
            </a:r>
            <a:endParaRPr lang="es-MX" sz="2000" dirty="0">
              <a:solidFill>
                <a:srgbClr val="A17C46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60768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6" y="1728025"/>
            <a:ext cx="11612577" cy="40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EE50F3B-53FE-22D8-AF88-D8221182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016"/>
            <a:ext cx="9148462" cy="513307"/>
          </a:xfrm>
        </p:spPr>
        <p:txBody>
          <a:bodyPr>
            <a:noAutofit/>
          </a:bodyPr>
          <a:lstStyle/>
          <a:p>
            <a:pPr lvl="0"/>
            <a:r>
              <a:rPr lang="es-MX" sz="3200" dirty="0">
                <a:solidFill>
                  <a:srgbClr val="1E5B4F"/>
                </a:solidFill>
                <a:latin typeface="Noto Sans"/>
                <a:ea typeface="Noto Sans"/>
                <a:cs typeface="Noto Sans"/>
                <a:sym typeface="Arial"/>
              </a:rPr>
              <a:t>Enfermedad General</a:t>
            </a: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2467163" y="6616480"/>
            <a:ext cx="5309763" cy="1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59" tIns="26529" rIns="53059" bIns="26529">
            <a:spAutoFit/>
          </a:bodyPr>
          <a:lstStyle/>
          <a:p>
            <a:r>
              <a:rPr lang="es-MX" altLang="es-MX" sz="900" b="1"/>
              <a:t>Fuente: Datamart, Jefatura de Servicios de Prestaciones Económicas y Sociales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8458247" y="851027"/>
            <a:ext cx="2964892" cy="22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59" tIns="26529" rIns="53059" bIns="26529">
            <a:spAutoFit/>
          </a:bodyPr>
          <a:lstStyle/>
          <a:p>
            <a:pPr algn="ctr"/>
            <a:endParaRPr lang="es-MX" alt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63374" y="940352"/>
            <a:ext cx="12032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1800" b="1" dirty="0"/>
              <a:t>Días de Incapacidades por </a:t>
            </a:r>
            <a:r>
              <a:rPr lang="es-MX" altLang="es-MX" sz="1800" b="1" dirty="0">
                <a:solidFill>
                  <a:srgbClr val="C00000"/>
                </a:solidFill>
              </a:rPr>
              <a:t>Enfermedad General </a:t>
            </a:r>
            <a:r>
              <a:rPr lang="es-MX" altLang="es-MX" sz="1800" b="1" dirty="0"/>
              <a:t>en el Periodo de Enero – Abril OOAD Nayarit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01604" y="1845500"/>
            <a:ext cx="2480650" cy="68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Días otorgados</a:t>
            </a:r>
          </a:p>
          <a:p>
            <a:pPr algn="ctr"/>
            <a:r>
              <a:rPr lang="es-MX" sz="1600" b="1" dirty="0">
                <a:solidFill>
                  <a:schemeClr val="tx1"/>
                </a:solidFill>
              </a:rPr>
              <a:t>265,018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9080594" y="1845499"/>
            <a:ext cx="2480650" cy="68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3732">
              <a:defRPr/>
            </a:pPr>
            <a:r>
              <a:rPr lang="es-MX" sz="1600" b="1" dirty="0">
                <a:solidFill>
                  <a:schemeClr val="tx1"/>
                </a:solidFill>
              </a:rPr>
              <a:t>Limite de Días</a:t>
            </a:r>
          </a:p>
          <a:p>
            <a:pPr algn="ctr" defTabSz="423732">
              <a:defRPr/>
            </a:pPr>
            <a:r>
              <a:rPr lang="es-MX" sz="1600" b="1" dirty="0">
                <a:solidFill>
                  <a:schemeClr val="tx1"/>
                </a:solidFill>
              </a:rPr>
              <a:t>170,772 días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201604" y="2704628"/>
            <a:ext cx="5359640" cy="1641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altLang="es-MX" sz="1600" dirty="0">
                <a:solidFill>
                  <a:schemeClr val="tx1"/>
                </a:solidFill>
              </a:rPr>
              <a:t>Se rebasó el limite de días por </a:t>
            </a:r>
            <a:r>
              <a:rPr lang="es-MX" altLang="es-MX" sz="1600" b="1" dirty="0">
                <a:solidFill>
                  <a:schemeClr val="tx1"/>
                </a:solidFill>
              </a:rPr>
              <a:t>94,246  días </a:t>
            </a:r>
            <a:r>
              <a:rPr lang="es-MX" altLang="es-MX" sz="1600" dirty="0">
                <a:solidFill>
                  <a:schemeClr val="tx1"/>
                </a:solidFill>
              </a:rPr>
              <a:t>de incapacidad por </a:t>
            </a:r>
            <a:r>
              <a:rPr lang="es-MX" altLang="es-MX" sz="1600" b="1" dirty="0">
                <a:solidFill>
                  <a:srgbClr val="C00000"/>
                </a:solidFill>
              </a:rPr>
              <a:t>enfermedad general </a:t>
            </a:r>
            <a:r>
              <a:rPr lang="es-MX" altLang="es-MX" sz="1600" dirty="0">
                <a:solidFill>
                  <a:schemeClr val="tx1"/>
                </a:solidFill>
              </a:rPr>
              <a:t>de acuerdo a la cifra establecida por las normativas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altLang="es-MX" sz="1600" dirty="0">
              <a:solidFill>
                <a:schemeClr val="tx1"/>
              </a:solidFill>
            </a:endParaRPr>
          </a:p>
          <a:p>
            <a:pPr algn="just"/>
            <a:r>
              <a:rPr lang="es-MX" altLang="es-MX" sz="1600" dirty="0">
                <a:solidFill>
                  <a:schemeClr val="tx1"/>
                </a:solidFill>
              </a:rPr>
              <a:t>Lo que representa (55.9%). Situación que es evidente en el grafico. En marzo se tuvo una diferencia de 19,364 (47.2%)</a:t>
            </a:r>
          </a:p>
        </p:txBody>
      </p:sp>
    </p:spTree>
    <p:extLst>
      <p:ext uri="{BB962C8B-B14F-4D97-AF65-F5344CB8AC3E}">
        <p14:creationId xmlns:p14="http://schemas.microsoft.com/office/powerpoint/2010/main" val="167464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2467163" y="6616480"/>
            <a:ext cx="5309763" cy="1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59" tIns="26529" rIns="53059" bIns="26529">
            <a:spAutoFit/>
          </a:bodyPr>
          <a:lstStyle/>
          <a:p>
            <a:r>
              <a:rPr lang="es-MX" altLang="es-MX" sz="900" b="1"/>
              <a:t>Fuente: Datamart, Jefatura de Servicios de Prestaciones Económicas y Sociales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" y="116403"/>
            <a:ext cx="88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1800" b="1" dirty="0"/>
              <a:t>Días de Incapacidades ACUMULADO por </a:t>
            </a:r>
            <a:r>
              <a:rPr lang="es-MX" altLang="es-MX" sz="1800" b="1" dirty="0">
                <a:solidFill>
                  <a:srgbClr val="C00000"/>
                </a:solidFill>
              </a:rPr>
              <a:t>Enfermedad General </a:t>
            </a:r>
            <a:r>
              <a:rPr lang="es-MX" altLang="es-MX" sz="1800" b="1" dirty="0"/>
              <a:t>en el Periodo de Enero - Abril por Unidades Medicas en el OOAD Nayarit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5" t="84880" r="22977" b="6575"/>
          <a:stretch/>
        </p:blipFill>
        <p:spPr bwMode="auto">
          <a:xfrm>
            <a:off x="5864641" y="5358565"/>
            <a:ext cx="3605284" cy="6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63371" y="1279389"/>
            <a:ext cx="2403791" cy="269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s-MX" altLang="es-MX" dirty="0">
                <a:solidFill>
                  <a:schemeClr val="tx1"/>
                </a:solidFill>
              </a:rPr>
              <a:t>Las unidades extranjeras tiene asignado un limite de días de incapacidad:</a:t>
            </a:r>
          </a:p>
          <a:p>
            <a:pPr algn="just"/>
            <a:endParaRPr lang="es-MX" altLang="es-MX" dirty="0">
              <a:solidFill>
                <a:schemeClr val="tx1"/>
              </a:solidFill>
            </a:endParaRPr>
          </a:p>
          <a:p>
            <a:pPr algn="just"/>
            <a:r>
              <a:rPr lang="es-MX" altLang="es-MX" dirty="0">
                <a:solidFill>
                  <a:schemeClr val="tx1"/>
                </a:solidFill>
              </a:rPr>
              <a:t>HGZ No 42: </a:t>
            </a:r>
            <a:r>
              <a:rPr lang="es-MX" altLang="es-MX" b="1" dirty="0">
                <a:solidFill>
                  <a:schemeClr val="tx1"/>
                </a:solidFill>
              </a:rPr>
              <a:t>235</a:t>
            </a:r>
          </a:p>
          <a:p>
            <a:pPr algn="just"/>
            <a:r>
              <a:rPr lang="es-MX" altLang="es-MX" dirty="0">
                <a:solidFill>
                  <a:schemeClr val="tx1"/>
                </a:solidFill>
              </a:rPr>
              <a:t>UMAE Ginecología y Obstetricia: </a:t>
            </a:r>
            <a:r>
              <a:rPr lang="es-MX" altLang="es-MX" b="1" dirty="0">
                <a:solidFill>
                  <a:schemeClr val="tx1"/>
                </a:solidFill>
              </a:rPr>
              <a:t>433</a:t>
            </a:r>
          </a:p>
          <a:p>
            <a:pPr algn="just"/>
            <a:r>
              <a:rPr lang="es-MX" altLang="es-MX" dirty="0">
                <a:solidFill>
                  <a:schemeClr val="tx1"/>
                </a:solidFill>
              </a:rPr>
              <a:t>UMAE Especialidades: </a:t>
            </a:r>
            <a:r>
              <a:rPr lang="es-MX" altLang="es-MX" b="1" dirty="0">
                <a:solidFill>
                  <a:schemeClr val="tx1"/>
                </a:solidFill>
              </a:rPr>
              <a:t>718</a:t>
            </a:r>
          </a:p>
          <a:p>
            <a:pPr algn="just"/>
            <a:endParaRPr lang="es-MX" altLang="es-MX" b="1" dirty="0">
              <a:solidFill>
                <a:schemeClr val="tx1"/>
              </a:solidFill>
            </a:endParaRPr>
          </a:p>
          <a:p>
            <a:pPr algn="just"/>
            <a:r>
              <a:rPr lang="es-MX" altLang="es-MX" b="1" dirty="0">
                <a:solidFill>
                  <a:schemeClr val="tx1"/>
                </a:solidFill>
              </a:rPr>
              <a:t>Se desconoce los días otorgados por estas unidades médicas.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36" y="1129907"/>
            <a:ext cx="9692718" cy="603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460EAC0-48EB-66F0-C002-828915260F0C}"/>
              </a:ext>
            </a:extLst>
          </p:cNvPr>
          <p:cNvSpPr txBox="1"/>
          <p:nvPr/>
        </p:nvSpPr>
        <p:spPr>
          <a:xfrm>
            <a:off x="5400675" y="3086427"/>
            <a:ext cx="32670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altLang="es-MX" dirty="0">
                <a:solidFill>
                  <a:schemeClr val="tx1"/>
                </a:solidFill>
              </a:rPr>
              <a:t>Se estima rebasar el limite de días hasta por 280,000 días de incapacidad por Enfermedad General.</a:t>
            </a:r>
          </a:p>
        </p:txBody>
      </p:sp>
    </p:spTree>
    <p:extLst>
      <p:ext uri="{BB962C8B-B14F-4D97-AF65-F5344CB8AC3E}">
        <p14:creationId xmlns:p14="http://schemas.microsoft.com/office/powerpoint/2010/main" val="317130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1" y="1713864"/>
            <a:ext cx="11615596" cy="40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EE50F3B-53FE-22D8-AF88-D8221182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016"/>
            <a:ext cx="9148462" cy="513307"/>
          </a:xfrm>
        </p:spPr>
        <p:txBody>
          <a:bodyPr>
            <a:noAutofit/>
          </a:bodyPr>
          <a:lstStyle/>
          <a:p>
            <a:pPr lvl="0"/>
            <a:r>
              <a:rPr lang="es-MX" sz="3200" dirty="0">
                <a:solidFill>
                  <a:srgbClr val="1E5B4F"/>
                </a:solidFill>
                <a:latin typeface="Noto Sans"/>
                <a:ea typeface="Noto Sans"/>
                <a:cs typeface="Noto Sans"/>
                <a:sym typeface="Arial"/>
              </a:rPr>
              <a:t>Riesgo de Trabajo</a:t>
            </a: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2467163" y="6616480"/>
            <a:ext cx="5309763" cy="1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59" tIns="26529" rIns="53059" bIns="26529">
            <a:spAutoFit/>
          </a:bodyPr>
          <a:lstStyle/>
          <a:p>
            <a:r>
              <a:rPr lang="es-MX" altLang="es-MX" sz="900" b="1"/>
              <a:t>Fuente: Datamart, Jefatura de Servicios de Prestaciones Económicas y Sociales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3374" y="940352"/>
            <a:ext cx="12032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1800" b="1" dirty="0"/>
              <a:t>Días de Incapacidades por </a:t>
            </a:r>
            <a:r>
              <a:rPr lang="es-MX" altLang="es-MX" sz="1800" b="1" dirty="0">
                <a:solidFill>
                  <a:srgbClr val="C00000"/>
                </a:solidFill>
              </a:rPr>
              <a:t>Riesgo de Trabajo </a:t>
            </a:r>
            <a:r>
              <a:rPr lang="es-MX" altLang="es-MX" sz="1800" b="1" dirty="0"/>
              <a:t>en el Periodo de Enero – Abril OOAD Nayarit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283081" y="1845500"/>
            <a:ext cx="2480650" cy="68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Días otorgados</a:t>
            </a:r>
          </a:p>
          <a:p>
            <a:pPr algn="ctr"/>
            <a:r>
              <a:rPr lang="es-MX" sz="1600" b="1" dirty="0">
                <a:solidFill>
                  <a:schemeClr val="tx1"/>
                </a:solidFill>
              </a:rPr>
              <a:t>98,775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9162071" y="1845499"/>
            <a:ext cx="2480650" cy="68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3732">
              <a:defRPr/>
            </a:pPr>
            <a:r>
              <a:rPr lang="es-MX" sz="1600" b="1" dirty="0">
                <a:solidFill>
                  <a:schemeClr val="tx1"/>
                </a:solidFill>
              </a:rPr>
              <a:t>Limite de Días</a:t>
            </a:r>
          </a:p>
          <a:p>
            <a:pPr algn="ctr" defTabSz="423732">
              <a:defRPr/>
            </a:pPr>
            <a:r>
              <a:rPr lang="es-MX" sz="1600" b="1" dirty="0">
                <a:solidFill>
                  <a:schemeClr val="tx1"/>
                </a:solidFill>
              </a:rPr>
              <a:t>68,555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283081" y="2704627"/>
            <a:ext cx="5359640" cy="16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altLang="es-MX" sz="1600" dirty="0">
                <a:solidFill>
                  <a:schemeClr val="tx1"/>
                </a:solidFill>
              </a:rPr>
              <a:t>Se rebasó el limite de días por 30,220</a:t>
            </a:r>
            <a:r>
              <a:rPr lang="es-MX" altLang="es-MX" sz="1600" b="1" dirty="0">
                <a:solidFill>
                  <a:schemeClr val="tx1"/>
                </a:solidFill>
              </a:rPr>
              <a:t>  días </a:t>
            </a:r>
            <a:r>
              <a:rPr lang="es-MX" altLang="es-MX" sz="1600" dirty="0">
                <a:solidFill>
                  <a:schemeClr val="tx1"/>
                </a:solidFill>
              </a:rPr>
              <a:t>de incapacidad por </a:t>
            </a:r>
            <a:r>
              <a:rPr lang="es-MX" altLang="es-MX" sz="1600" b="1" dirty="0">
                <a:solidFill>
                  <a:srgbClr val="C00000"/>
                </a:solidFill>
              </a:rPr>
              <a:t>riesgo de trabajo </a:t>
            </a:r>
            <a:r>
              <a:rPr lang="es-MX" altLang="es-MX" sz="1600" dirty="0">
                <a:solidFill>
                  <a:schemeClr val="tx1"/>
                </a:solidFill>
              </a:rPr>
              <a:t>de acuerdo a la cifra establecida por las normativas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altLang="es-MX" sz="1600" dirty="0">
              <a:solidFill>
                <a:schemeClr val="tx1"/>
              </a:solidFill>
            </a:endParaRPr>
          </a:p>
          <a:p>
            <a:pPr algn="just"/>
            <a:r>
              <a:rPr lang="es-MX" altLang="es-MX" sz="1600" dirty="0">
                <a:solidFill>
                  <a:schemeClr val="tx1"/>
                </a:solidFill>
              </a:rPr>
              <a:t>Lo que representa (44.8%). Situación que es evidente en el grafico. En marzo se tuvo una diferencia de 3,909 (22.7%)</a:t>
            </a:r>
          </a:p>
        </p:txBody>
      </p:sp>
    </p:spTree>
    <p:extLst>
      <p:ext uri="{BB962C8B-B14F-4D97-AF65-F5344CB8AC3E}">
        <p14:creationId xmlns:p14="http://schemas.microsoft.com/office/powerpoint/2010/main" val="390666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2467163" y="6616480"/>
            <a:ext cx="5309763" cy="1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059" tIns="26529" rIns="53059" bIns="26529">
            <a:spAutoFit/>
          </a:bodyPr>
          <a:lstStyle/>
          <a:p>
            <a:r>
              <a:rPr lang="es-MX" altLang="es-MX" sz="900" b="1"/>
              <a:t>Fuente: Datamart, Jefatura de Servicios de Prestaciones Económicas y Sociales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" y="116403"/>
            <a:ext cx="88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1800" b="1" dirty="0"/>
              <a:t>Días de Incapacidades ACUMULADO por </a:t>
            </a:r>
            <a:r>
              <a:rPr lang="es-MX" altLang="es-MX" sz="1800" b="1" dirty="0">
                <a:solidFill>
                  <a:srgbClr val="C00000"/>
                </a:solidFill>
              </a:rPr>
              <a:t>Riesgo de Trabajo </a:t>
            </a:r>
            <a:r>
              <a:rPr lang="es-MX" altLang="es-MX" sz="1800" b="1" dirty="0"/>
              <a:t>en el Periodo de Enero - Abril por Unidades Medicas en el OOAD Nayarit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5" t="84880" r="22977" b="6575"/>
          <a:stretch/>
        </p:blipFill>
        <p:spPr bwMode="auto">
          <a:xfrm>
            <a:off x="5974284" y="5292041"/>
            <a:ext cx="3605284" cy="6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84" y="817953"/>
            <a:ext cx="9768689" cy="675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7 Rectángulo">
            <a:extLst>
              <a:ext uri="{FF2B5EF4-FFF2-40B4-BE49-F238E27FC236}">
                <a16:creationId xmlns:a16="http://schemas.microsoft.com/office/drawing/2014/main" id="{A9195DA2-B5B9-ED4D-B8EF-3240E76C8C09}"/>
              </a:ext>
            </a:extLst>
          </p:cNvPr>
          <p:cNvSpPr/>
          <p:nvPr/>
        </p:nvSpPr>
        <p:spPr>
          <a:xfrm>
            <a:off x="63371" y="1279389"/>
            <a:ext cx="2403791" cy="269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s-MX" altLang="es-MX" dirty="0">
                <a:solidFill>
                  <a:schemeClr val="tx1"/>
                </a:solidFill>
              </a:rPr>
              <a:t>Las unidades extranjeras tiene asignado un limite de días de incapacidad:</a:t>
            </a:r>
          </a:p>
          <a:p>
            <a:pPr algn="just"/>
            <a:endParaRPr lang="es-MX" altLang="es-MX" dirty="0">
              <a:solidFill>
                <a:schemeClr val="tx1"/>
              </a:solidFill>
            </a:endParaRPr>
          </a:p>
          <a:p>
            <a:pPr algn="just"/>
            <a:r>
              <a:rPr lang="es-MX" altLang="es-MX" dirty="0">
                <a:solidFill>
                  <a:schemeClr val="tx1"/>
                </a:solidFill>
              </a:rPr>
              <a:t>HGZ No 42: </a:t>
            </a:r>
            <a:r>
              <a:rPr lang="es-MX" altLang="es-MX" b="1" dirty="0">
                <a:solidFill>
                  <a:schemeClr val="tx1"/>
                </a:solidFill>
              </a:rPr>
              <a:t>203</a:t>
            </a:r>
          </a:p>
          <a:p>
            <a:pPr algn="just"/>
            <a:r>
              <a:rPr lang="es-MX" altLang="es-MX" dirty="0">
                <a:solidFill>
                  <a:schemeClr val="tx1"/>
                </a:solidFill>
              </a:rPr>
              <a:t>UMAE Especialidades: </a:t>
            </a:r>
            <a:r>
              <a:rPr lang="es-MX" altLang="es-MX" b="1" dirty="0">
                <a:solidFill>
                  <a:schemeClr val="tx1"/>
                </a:solidFill>
              </a:rPr>
              <a:t>844</a:t>
            </a:r>
          </a:p>
          <a:p>
            <a:pPr algn="just"/>
            <a:endParaRPr lang="es-MX" altLang="es-MX" b="1" dirty="0">
              <a:solidFill>
                <a:schemeClr val="tx1"/>
              </a:solidFill>
            </a:endParaRPr>
          </a:p>
          <a:p>
            <a:pPr algn="just"/>
            <a:r>
              <a:rPr lang="es-MX" altLang="es-MX" b="1" dirty="0">
                <a:solidFill>
                  <a:schemeClr val="tx1"/>
                </a:solidFill>
              </a:rPr>
              <a:t>Se desconoce los días otorgados por estas unidades médicas. </a:t>
            </a:r>
          </a:p>
          <a:p>
            <a:pPr algn="just"/>
            <a:endParaRPr lang="es-MX" altLang="es-MX" b="1" dirty="0">
              <a:solidFill>
                <a:schemeClr val="tx1"/>
              </a:solidFill>
            </a:endParaRPr>
          </a:p>
          <a:p>
            <a:pPr algn="just"/>
            <a:endParaRPr lang="es-MX" altLang="es-MX" b="1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C4332-8F2F-D0E0-EE81-A663267F4779}"/>
              </a:ext>
            </a:extLst>
          </p:cNvPr>
          <p:cNvSpPr txBox="1"/>
          <p:nvPr/>
        </p:nvSpPr>
        <p:spPr>
          <a:xfrm>
            <a:off x="5400675" y="3086427"/>
            <a:ext cx="32670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altLang="es-MX" dirty="0">
                <a:solidFill>
                  <a:schemeClr val="tx1"/>
                </a:solidFill>
              </a:rPr>
              <a:t>Se estima rebasar el limite de días hasta por 90,000 días de incapacidad por Riesgo de Trabajo. </a:t>
            </a:r>
          </a:p>
        </p:txBody>
      </p:sp>
    </p:spTree>
    <p:extLst>
      <p:ext uri="{BB962C8B-B14F-4D97-AF65-F5344CB8AC3E}">
        <p14:creationId xmlns:p14="http://schemas.microsoft.com/office/powerpoint/2010/main" val="225414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2;p2"/>
          <p:cNvSpPr txBox="1"/>
          <p:nvPr/>
        </p:nvSpPr>
        <p:spPr>
          <a:xfrm>
            <a:off x="861588" y="2063579"/>
            <a:ext cx="10468824" cy="159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EDD899"/>
              </a:buClr>
              <a:buSzPts val="4400"/>
            </a:pPr>
            <a:r>
              <a:rPr lang="es-MX" sz="3600" b="1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Calibri"/>
              </a:rPr>
              <a:t>Gracias . . . </a:t>
            </a:r>
          </a:p>
        </p:txBody>
      </p:sp>
    </p:spTree>
    <p:extLst>
      <p:ext uri="{BB962C8B-B14F-4D97-AF65-F5344CB8AC3E}">
        <p14:creationId xmlns:p14="http://schemas.microsoft.com/office/powerpoint/2010/main" val="1507556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985F9-5627-4741-9617-D752FE8E1959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29994</TotalTime>
  <Words>375</Words>
  <Application>Microsoft Office PowerPoint</Application>
  <PresentationFormat>Panorámica</PresentationFormat>
  <Paragraphs>45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Noto Sans</vt:lpstr>
      <vt:lpstr>Calibri</vt:lpstr>
      <vt:lpstr>Montserrat Bold</vt:lpstr>
      <vt:lpstr>Noto Sans SemiBold</vt:lpstr>
      <vt:lpstr>Noto Sans Medium</vt:lpstr>
      <vt:lpstr>Arial</vt:lpstr>
      <vt:lpstr>Tema de Office</vt:lpstr>
      <vt:lpstr>Presentación de PowerPoint</vt:lpstr>
      <vt:lpstr>Enfermedad General</vt:lpstr>
      <vt:lpstr>Presentación de PowerPoint</vt:lpstr>
      <vt:lpstr>Riesgo de Trabajo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 Jesus Gomez Almaraz</cp:lastModifiedBy>
  <cp:revision>575</cp:revision>
  <cp:lastPrinted>2026-01-06T00:11:56Z</cp:lastPrinted>
  <dcterms:created xsi:type="dcterms:W3CDTF">2024-12-28T21:44:20Z</dcterms:created>
  <dcterms:modified xsi:type="dcterms:W3CDTF">2026-06-01T16:31:21Z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