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D204F-4B54-5788-76AA-81B5D84C4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1026B-455D-045F-40E4-EFF76D13B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6E2484-0A34-61E7-3601-9500C66E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CE886-7078-7A54-9A84-41FF00CF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CCAED8-9562-244F-3FDF-C1A08000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2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72C18-8DD7-E1AA-AF22-D35FF003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CA7B4-A3EB-8A3F-2A67-F07E52842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AE827D-8661-A52A-D454-A4198DD0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D48851-0B80-7D38-FF48-7CF6B95E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BD6C8-B394-50B1-919A-2040853E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12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A1525E-7D91-5AE2-A370-549ADF869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3223FC-929F-F078-83EC-2E1A0B194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F6F783-B881-7D84-7489-C2E636DA3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9945A-3FE0-B9CE-5EF9-2D5EE78A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0D550-FBB0-B36B-2413-FB233FD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376CE-40EB-411F-54D3-FC066DA4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F4099A-3E47-98D3-53BD-3C0D106A0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0589C-0280-3176-378C-4DBBB0FD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0B31B-7E61-D7DB-0D3B-81E5422A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2DE5E8-B587-682C-B3F6-C4DEA5CD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549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53921-6E09-11F7-A42E-69F287DB2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CA365A-459E-4D2C-680D-9B6D538CF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6B082-BCF2-3864-EE8C-46ADC411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03B4FF-0193-2F87-1645-504CC9230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67C06B-1A3C-B98D-6750-0B524B9C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03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5F015-B364-A084-B930-7FE73E93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27EFD8-2789-F730-A6D4-2522EEBE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2BCA5F-8F53-1437-524D-F3E96EC6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8C317C-D50B-2851-CE92-FE39054F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72F91D-CC6D-D73C-ECF4-4E4F65AF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A0E448-11C6-2DB0-CE92-548A5539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84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2DBA9-E824-1386-7966-5761E08F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E2ADC-F19B-C4AA-EBB4-DC5FA62FA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A02EF7-55A7-3255-004D-3A96BD640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050BF4-73FF-44B3-AE56-B90C34B0A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F6AF14-6D96-3B68-7C43-8943DA52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51970-68C6-2BB9-1924-3EE6D16F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58FECB-269A-DDEC-7D57-618FE2DD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1902F7-CC0E-F077-9DCD-4500ACBE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14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BBBE2-FBAB-8DC5-E705-10FC9D05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5D3FBD-CA7D-54B3-1F88-E187D3B2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2AFCE7-4E24-6EA3-68FB-A5B55071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D9A4BB-FFEA-E574-A790-F0B5030D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07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D5960E-A66B-6B2C-A06C-C984A910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78EFE-B43A-0F9E-C6E5-2584FC45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E7798D-BECC-02D3-55E3-E2F62BB1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5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27DE0-501C-F502-DA08-A331A035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AF8B0B-2997-E95E-981D-C3219AEE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AF2170-C703-343E-3331-88709819F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F59150-8CB7-AB9B-53EE-4E884BC1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8D1764-8CBE-4227-4347-457B984B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6F03C-D054-7DB0-45D7-1889A4BD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55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4E52-F5B9-EE07-4BE2-6827EA71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CC2A03-DDAF-5ECA-928E-A39B36E82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F5EDA1-4144-6883-DDAF-008B608B0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BC5F4-D4ED-9FD8-6143-FB60E2FA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0A03B5-D49A-272E-B7AA-1055DEE9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27A3F8-E7B2-F496-808D-4154E5D5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50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EE99BA-0B18-2F23-08F8-6D824CAD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7163A-9E0C-A07D-196F-0509BCE5B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90330-F897-9762-7768-630232AD1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3A3F4-2423-AB3D-CDD7-5D72EE09D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D5CB2-07D2-05D4-59CA-609753F02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21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9DD2691-4213-F98D-A930-9CC09CA5E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81" y="484178"/>
            <a:ext cx="10909640" cy="13640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Oportunidad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Quirúrgica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en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Cirugías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Electivas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No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Concertadas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8494979A-6925-2E2C-B905-F4981F736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946635"/>
              </p:ext>
            </p:extLst>
          </p:nvPr>
        </p:nvGraphicFramePr>
        <p:xfrm>
          <a:off x="419100" y="2332434"/>
          <a:ext cx="11563344" cy="4029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408">
                  <a:extLst>
                    <a:ext uri="{9D8B030D-6E8A-4147-A177-3AD203B41FA5}">
                      <a16:colId xmlns:a16="http://schemas.microsoft.com/office/drawing/2014/main" val="3513569965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525919444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2456988113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4016527117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75835852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2317525997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1911082112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3365177401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4066676298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1345838127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3420102794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1943030978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2194492869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3577579553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4058818829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3321069783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3617851471"/>
                    </a:ext>
                  </a:extLst>
                </a:gridCol>
                <a:gridCol w="642408">
                  <a:extLst>
                    <a:ext uri="{9D8B030D-6E8A-4147-A177-3AD203B41FA5}">
                      <a16:colId xmlns:a16="http://schemas.microsoft.com/office/drawing/2014/main" val="195941319"/>
                    </a:ext>
                  </a:extLst>
                </a:gridCol>
              </a:tblGrid>
              <a:tr h="73605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Unidad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Cve</a:t>
                      </a:r>
                      <a:br>
                        <a:rPr lang="es-MX" sz="700">
                          <a:effectLst/>
                        </a:rPr>
                      </a:br>
                      <a:r>
                        <a:rPr lang="es-MX" sz="700">
                          <a:effectLst/>
                        </a:rPr>
                        <a:t>Presupuestal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Solicitudes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[&lt;=5]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[&lt;=10]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OPORTUNIDAD1]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[&lt;=20]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OPORTUNIDAD2]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[&lt;=40]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OPORTUNIDAD3]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[&lt;=60]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OPORTUNIDAD4]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[&lt;=90]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OPORTUNIDAD5]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[&gt;90]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[% DE OPORTUNIDAD6]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00">
                          <a:effectLst/>
                        </a:rPr>
                        <a:t>Pendientes</a:t>
                      </a:r>
                      <a:br>
                        <a:rPr lang="es-MX" sz="700">
                          <a:effectLst/>
                        </a:rPr>
                      </a:br>
                      <a:r>
                        <a:rPr lang="es-MX" sz="700">
                          <a:effectLst/>
                        </a:rPr>
                        <a:t>Realizar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7111" marR="7111" marT="7111" marB="7111" anchor="ctr"/>
                </a:tc>
                <a:extLst>
                  <a:ext uri="{0D108BD9-81ED-4DB2-BD59-A6C34878D82A}">
                    <a16:rowId xmlns:a16="http://schemas.microsoft.com/office/drawing/2014/main" val="3492577926"/>
                  </a:ext>
                </a:extLst>
              </a:tr>
              <a:tr h="2639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HGZ 1 Tepic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190106012151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431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121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28.07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32.71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159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36.89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38.28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38.28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38.28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262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1293330924"/>
                  </a:ext>
                </a:extLst>
              </a:tr>
              <a:tr h="4653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UMAA 28 Tepic (Aut)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190141UA2151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389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13.11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86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22.11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122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31.36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127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32.65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127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32.65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127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32.65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261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654415039"/>
                  </a:ext>
                </a:extLst>
              </a:tr>
              <a:tr h="4384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HGSMF 8 Tuxpan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190201052151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62.5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87.5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FF00"/>
                          </a:highlight>
                        </a:rPr>
                        <a:t>14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FF00"/>
                          </a:highlight>
                        </a:rPr>
                        <a:t>87.5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87.5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87.5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87.5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1247643312"/>
                  </a:ext>
                </a:extLst>
              </a:tr>
              <a:tr h="4653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HGZMF 10 S. Ixcuintla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190403022151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97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50.52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61.86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61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62.89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62.89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62.89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62.89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34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2933826510"/>
                  </a:ext>
                </a:extLst>
              </a:tr>
              <a:tr h="4653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HGSMF 6 Acaponeta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190501052151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34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32.35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61.76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23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67.65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67.65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67.65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67.65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10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1909614030"/>
                  </a:ext>
                </a:extLst>
              </a:tr>
              <a:tr h="4653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HGSMF 15 Las Varas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191201052151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50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100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00FF00"/>
                          </a:highlight>
                        </a:rPr>
                        <a:t>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00FF00"/>
                          </a:highlight>
                        </a:rPr>
                        <a:t>100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100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100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100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4264038972"/>
                  </a:ext>
                </a:extLst>
              </a:tr>
              <a:tr h="4653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HGZ 33 Bahía de Banderas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191607012151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487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29.77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180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36.96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218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44.76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219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44.97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219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44.97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219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44.97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268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1409340509"/>
                  </a:ext>
                </a:extLst>
              </a:tr>
              <a:tr h="2639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600">
                          <a:effectLst/>
                        </a:rPr>
                        <a:t>T o t a l e s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999999999999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1460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390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26.71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508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34.79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603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  <a:highlight>
                            <a:srgbClr val="FF0000"/>
                          </a:highlight>
                        </a:rPr>
                        <a:t>41.3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42.12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42.12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615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42.12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>
                          <a:effectLst/>
                        </a:rPr>
                        <a:t>0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600" dirty="0">
                          <a:effectLst/>
                          <a:highlight>
                            <a:srgbClr val="FF0000"/>
                          </a:highlight>
                        </a:rPr>
                        <a:t>837</a:t>
                      </a:r>
                      <a:endParaRPr lang="es-MX" sz="8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4222" marR="14222" marT="14222" marB="14222" anchor="ctr"/>
                </a:tc>
                <a:extLst>
                  <a:ext uri="{0D108BD9-81ED-4DB2-BD59-A6C34878D82A}">
                    <a16:rowId xmlns:a16="http://schemas.microsoft.com/office/drawing/2014/main" val="31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064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237</Words>
  <Application>Microsoft Office PowerPoint</Application>
  <PresentationFormat>Panorámica</PresentationFormat>
  <Paragraphs>163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Silva Nuñez</dc:creator>
  <cp:lastModifiedBy>Felipe Silva Nuñez</cp:lastModifiedBy>
  <cp:revision>10</cp:revision>
  <dcterms:created xsi:type="dcterms:W3CDTF">2025-02-14T21:40:18Z</dcterms:created>
  <dcterms:modified xsi:type="dcterms:W3CDTF">2026-01-09T19:49:28Z</dcterms:modified>
</cp:coreProperties>
</file>