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91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64D204F-4B54-5788-76AA-81B5D84C44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E11026B-455D-045F-40E4-EFF76D13B5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F6E2484-0A34-61E7-3601-9500C66E0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B93AC-AB86-4B61-BBFD-FDB01A10DA50}" type="datetimeFigureOut">
              <a:rPr lang="es-MX" smtClean="0"/>
              <a:t>09/01/2026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41CE886-7078-7A54-9A84-41FF00CF5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CCCAED8-9562-244F-3FDF-C1A08000E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9F1B8-2510-4555-AE22-0571679BFB5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98255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7D72C18-8DD7-E1AA-AF22-D35FF003F0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D9CA7B4-A3EB-8A3F-2A67-F07E528427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7AE827D-8661-A52A-D454-A4198DD090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B93AC-AB86-4B61-BBFD-FDB01A10DA50}" type="datetimeFigureOut">
              <a:rPr lang="es-MX" smtClean="0"/>
              <a:t>09/01/2026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ED48851-0B80-7D38-FF48-7CF6B95E0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8ABD6C8-B394-50B1-919A-2040853EC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9F1B8-2510-4555-AE22-0571679BFB5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14123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0A1525E-7D91-5AE2-A370-549ADF8692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13223FC-929F-F078-83EC-2E1A0B1948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8F6F783-B881-7D84-7489-C2E636DA3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B93AC-AB86-4B61-BBFD-FDB01A10DA50}" type="datetimeFigureOut">
              <a:rPr lang="es-MX" smtClean="0"/>
              <a:t>09/01/2026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579945A-3FE0-B9CE-5EF9-2D5EE78A63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7C0D550-FBB0-B36B-2413-FB233FD93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9F1B8-2510-4555-AE22-0571679BFB5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3826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D0376CE-40EB-411F-54D3-FC066DA43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3F4099A-3E47-98D3-53BD-3C0D106A0E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3C0589C-0280-3176-378C-4DBBB0FD5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B93AC-AB86-4B61-BBFD-FDB01A10DA50}" type="datetimeFigureOut">
              <a:rPr lang="es-MX" smtClean="0"/>
              <a:t>09/01/2026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DC0B31B-7E61-D7DB-0D3B-81E5422AD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A2DE5E8-B587-682C-B3F6-C4DEA5CD51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9F1B8-2510-4555-AE22-0571679BFB5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65494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D53921-6E09-11F7-A42E-69F287DB2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2CA365A-459E-4D2C-680D-9B6D538CF2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0E6B082-BCF2-3864-EE8C-46ADC411CF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B93AC-AB86-4B61-BBFD-FDB01A10DA50}" type="datetimeFigureOut">
              <a:rPr lang="es-MX" smtClean="0"/>
              <a:t>09/01/2026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A03B4FF-0193-2F87-1645-504CC9230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467C06B-1A3C-B98D-6750-0B524B9C6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9F1B8-2510-4555-AE22-0571679BFB5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54034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65F015-B364-A084-B930-7FE73E9317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127EFD8-2789-F730-A6D4-2522EEBE31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62BCA5F-8F53-1437-524D-F3E96EC685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F8C317C-D50B-2851-CE92-FE39054FC9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B93AC-AB86-4B61-BBFD-FDB01A10DA50}" type="datetimeFigureOut">
              <a:rPr lang="es-MX" smtClean="0"/>
              <a:t>09/01/2026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372F91D-CC6D-D73C-ECF4-4E4F65AFB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7A0E448-11C6-2DB0-CE92-548A5539C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9F1B8-2510-4555-AE22-0571679BFB5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69843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B12DBA9-E824-1386-7966-5761E08FB2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DAE2ADC-F19B-C4AA-EBB4-DC5FA62FA3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6A02EF7-55A7-3255-004D-3A96BD6401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7050BF4-73FF-44B3-AE56-B90C34B0A4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EF6AF14-6D96-3B68-7C43-8943DA5208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E2651970-68C6-2BB9-1924-3EE6D16FBA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B93AC-AB86-4B61-BBFD-FDB01A10DA50}" type="datetimeFigureOut">
              <a:rPr lang="es-MX" smtClean="0"/>
              <a:t>09/01/2026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CF58FECB-269A-DDEC-7D57-618FE2DD1B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761902F7-CC0E-F077-9DCD-4500ACBE9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9F1B8-2510-4555-AE22-0571679BFB5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25142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6BBBE2-FBAB-8DC5-E705-10FC9D055A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F5D3FBD-CA7D-54B3-1F88-E187D3B221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B93AC-AB86-4B61-BBFD-FDB01A10DA50}" type="datetimeFigureOut">
              <a:rPr lang="es-MX" smtClean="0"/>
              <a:t>09/01/2026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F2AFCE7-4E24-6EA3-68FB-A5B55071E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CD9A4BB-FFEA-E574-A790-F0B5030D8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9F1B8-2510-4555-AE22-0571679BFB5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23070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8D5960E-A66B-6B2C-A06C-C984A910BB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B93AC-AB86-4B61-BBFD-FDB01A10DA50}" type="datetimeFigureOut">
              <a:rPr lang="es-MX" smtClean="0"/>
              <a:t>09/01/2026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5778EFE-B43A-0F9E-C6E5-2584FC45E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7E7798D-BECC-02D3-55E3-E2F62BB196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9F1B8-2510-4555-AE22-0571679BFB5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91549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327DE0-501C-F502-DA08-A331A03558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1AF8B0B-2997-E95E-981D-C3219AEEAA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DAF2170-C703-343E-3331-88709819FF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3F59150-8CB7-AB9B-53EE-4E884BC1D1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B93AC-AB86-4B61-BBFD-FDB01A10DA50}" type="datetimeFigureOut">
              <a:rPr lang="es-MX" smtClean="0"/>
              <a:t>09/01/2026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A8D1764-8CBE-4227-4347-457B984B6E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706F03C-D054-7DB0-45D7-1889A4BDD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9F1B8-2510-4555-AE22-0571679BFB5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17555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A44E52-F5B9-EE07-4BE2-6827EA71B1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01CC2A03-DDAF-5ECA-928E-A39B36E82DF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5F5EDA1-4144-6883-DDAF-008B608B02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90BC5F4-D4ED-9FD8-6143-FB60E2FA7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B93AC-AB86-4B61-BBFD-FDB01A10DA50}" type="datetimeFigureOut">
              <a:rPr lang="es-MX" smtClean="0"/>
              <a:t>09/01/2026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20A03B5-D49A-272E-B7AA-1055DEE9C9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A27A3F8-E7B2-F496-808D-4154E5D57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9F1B8-2510-4555-AE22-0571679BFB5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56503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EEE99BA-0B18-2F23-08F8-6D824CAD56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3C7163A-9E0C-A07D-196F-0509BCE5BD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B190330-F897-9762-7768-630232AD12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7B93AC-AB86-4B61-BBFD-FDB01A10DA50}" type="datetimeFigureOut">
              <a:rPr lang="es-MX" smtClean="0"/>
              <a:t>09/01/2026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4D3A3F4-2423-AB3D-CDD7-5D72EE09DC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D5D5CB2-07D2-05D4-59CA-609753F021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0A9F1B8-2510-4555-AE22-0571679BFB5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55216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CED4D40-4B67-4331-AC48-79B82B4A47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D9DD2691-4213-F98D-A930-9CC09CA5E0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8881" y="484178"/>
            <a:ext cx="10909640" cy="136407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ctr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</a:pPr>
            <a:r>
              <a:rPr kumimoji="0" lang="en-US" altLang="es-MX" sz="3600" b="1" i="0" u="none" strike="noStrike" kern="1200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Oportunidad</a:t>
            </a:r>
            <a:r>
              <a:rPr kumimoji="0" lang="en-US" altLang="es-MX" sz="3600" b="1" i="0" u="none" strike="noStrike" kern="1200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kumimoji="0" lang="en-US" altLang="es-MX" sz="3600" b="1" i="0" u="none" strike="noStrike" kern="1200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Quirúrgica</a:t>
            </a:r>
            <a:r>
              <a:rPr kumimoji="0" lang="en-US" altLang="es-MX" sz="3600" b="1" i="0" u="none" strike="noStrike" kern="1200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 en </a:t>
            </a:r>
            <a:r>
              <a:rPr kumimoji="0" lang="en-US" altLang="es-MX" sz="3600" b="1" i="0" u="none" strike="noStrike" kern="1200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Cirugías</a:t>
            </a:r>
            <a:r>
              <a:rPr kumimoji="0" lang="en-US" altLang="es-MX" sz="3600" b="1" i="0" u="none" strike="noStrike" kern="1200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kumimoji="0" lang="en-US" altLang="es-MX" sz="3600" b="1" i="0" u="none" strike="noStrike" kern="1200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Electivas</a:t>
            </a:r>
            <a:r>
              <a:rPr kumimoji="0" lang="en-US" altLang="es-MX" sz="3600" b="1" i="0" u="none" strike="noStrike" kern="1200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 No </a:t>
            </a:r>
            <a:r>
              <a:rPr kumimoji="0" lang="en-US" altLang="es-MX" sz="3600" b="1" i="0" u="none" strike="noStrike" kern="1200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Concertadas</a:t>
            </a:r>
            <a:r>
              <a:rPr kumimoji="0" lang="en-US" altLang="es-MX" sz="3600" b="1" i="0" u="none" strike="noStrike" kern="1200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kumimoji="0" lang="en-US" altLang="es-MX" sz="3600" b="1" i="0" u="none" strike="noStrike" kern="1200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Realizadas</a:t>
            </a:r>
            <a:endParaRPr kumimoji="0" lang="en-US" altLang="es-MX" sz="36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ea typeface="+mj-ea"/>
              <a:cs typeface="+mj-cs"/>
            </a:endParaRPr>
          </a:p>
          <a:p>
            <a:pPr marL="0" marR="0" lvl="0" indent="0" algn="ctr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</a:pPr>
            <a:endParaRPr kumimoji="0" lang="en-US" altLang="es-MX" sz="36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ea typeface="+mj-ea"/>
              <a:cs typeface="+mj-cs"/>
            </a:endParaRPr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670CEDEF-4F34-412E-84EE-329C1E936A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07702" y="1733454"/>
            <a:ext cx="4572000" cy="18288"/>
          </a:xfrm>
          <a:custGeom>
            <a:avLst/>
            <a:gdLst>
              <a:gd name="connsiteX0" fmla="*/ 0 w 4572000"/>
              <a:gd name="connsiteY0" fmla="*/ 0 h 18288"/>
              <a:gd name="connsiteX1" fmla="*/ 515983 w 4572000"/>
              <a:gd name="connsiteY1" fmla="*/ 0 h 18288"/>
              <a:gd name="connsiteX2" fmla="*/ 1031966 w 4572000"/>
              <a:gd name="connsiteY2" fmla="*/ 0 h 18288"/>
              <a:gd name="connsiteX3" fmla="*/ 1639389 w 4572000"/>
              <a:gd name="connsiteY3" fmla="*/ 0 h 18288"/>
              <a:gd name="connsiteX4" fmla="*/ 2383971 w 4572000"/>
              <a:gd name="connsiteY4" fmla="*/ 0 h 18288"/>
              <a:gd name="connsiteX5" fmla="*/ 2945674 w 4572000"/>
              <a:gd name="connsiteY5" fmla="*/ 0 h 18288"/>
              <a:gd name="connsiteX6" fmla="*/ 3507377 w 4572000"/>
              <a:gd name="connsiteY6" fmla="*/ 0 h 18288"/>
              <a:gd name="connsiteX7" fmla="*/ 4572000 w 4572000"/>
              <a:gd name="connsiteY7" fmla="*/ 0 h 18288"/>
              <a:gd name="connsiteX8" fmla="*/ 4572000 w 4572000"/>
              <a:gd name="connsiteY8" fmla="*/ 18288 h 18288"/>
              <a:gd name="connsiteX9" fmla="*/ 3873137 w 4572000"/>
              <a:gd name="connsiteY9" fmla="*/ 18288 h 18288"/>
              <a:gd name="connsiteX10" fmla="*/ 3311434 w 4572000"/>
              <a:gd name="connsiteY10" fmla="*/ 18288 h 18288"/>
              <a:gd name="connsiteX11" fmla="*/ 2749731 w 4572000"/>
              <a:gd name="connsiteY11" fmla="*/ 18288 h 18288"/>
              <a:gd name="connsiteX12" fmla="*/ 2050869 w 4572000"/>
              <a:gd name="connsiteY12" fmla="*/ 18288 h 18288"/>
              <a:gd name="connsiteX13" fmla="*/ 1306286 w 4572000"/>
              <a:gd name="connsiteY13" fmla="*/ 18288 h 18288"/>
              <a:gd name="connsiteX14" fmla="*/ 790303 w 4572000"/>
              <a:gd name="connsiteY14" fmla="*/ 18288 h 18288"/>
              <a:gd name="connsiteX15" fmla="*/ 0 w 4572000"/>
              <a:gd name="connsiteY15" fmla="*/ 18288 h 18288"/>
              <a:gd name="connsiteX16" fmla="*/ 0 w 457200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572000" h="18288" fill="none" extrusionOk="0">
                <a:moveTo>
                  <a:pt x="0" y="0"/>
                </a:moveTo>
                <a:cubicBezTo>
                  <a:pt x="105156" y="-20963"/>
                  <a:pt x="340432" y="822"/>
                  <a:pt x="515983" y="0"/>
                </a:cubicBezTo>
                <a:cubicBezTo>
                  <a:pt x="691534" y="-822"/>
                  <a:pt x="850679" y="16479"/>
                  <a:pt x="1031966" y="0"/>
                </a:cubicBezTo>
                <a:cubicBezTo>
                  <a:pt x="1213253" y="-16479"/>
                  <a:pt x="1443646" y="-18730"/>
                  <a:pt x="1639389" y="0"/>
                </a:cubicBezTo>
                <a:cubicBezTo>
                  <a:pt x="1835132" y="18730"/>
                  <a:pt x="2159975" y="18531"/>
                  <a:pt x="2383971" y="0"/>
                </a:cubicBezTo>
                <a:cubicBezTo>
                  <a:pt x="2607967" y="-18531"/>
                  <a:pt x="2719096" y="-12030"/>
                  <a:pt x="2945674" y="0"/>
                </a:cubicBezTo>
                <a:cubicBezTo>
                  <a:pt x="3172252" y="12030"/>
                  <a:pt x="3269167" y="27666"/>
                  <a:pt x="3507377" y="0"/>
                </a:cubicBezTo>
                <a:cubicBezTo>
                  <a:pt x="3745587" y="-27666"/>
                  <a:pt x="4116741" y="18705"/>
                  <a:pt x="4572000" y="0"/>
                </a:cubicBezTo>
                <a:cubicBezTo>
                  <a:pt x="4572895" y="8974"/>
                  <a:pt x="4571454" y="9359"/>
                  <a:pt x="4572000" y="18288"/>
                </a:cubicBezTo>
                <a:cubicBezTo>
                  <a:pt x="4374698" y="3942"/>
                  <a:pt x="4098874" y="-11042"/>
                  <a:pt x="3873137" y="18288"/>
                </a:cubicBezTo>
                <a:cubicBezTo>
                  <a:pt x="3647400" y="47618"/>
                  <a:pt x="3517055" y="5421"/>
                  <a:pt x="3311434" y="18288"/>
                </a:cubicBezTo>
                <a:cubicBezTo>
                  <a:pt x="3105813" y="31155"/>
                  <a:pt x="3025168" y="17856"/>
                  <a:pt x="2749731" y="18288"/>
                </a:cubicBezTo>
                <a:cubicBezTo>
                  <a:pt x="2474294" y="18720"/>
                  <a:pt x="2291766" y="-14168"/>
                  <a:pt x="2050869" y="18288"/>
                </a:cubicBezTo>
                <a:cubicBezTo>
                  <a:pt x="1809972" y="50744"/>
                  <a:pt x="1540276" y="46798"/>
                  <a:pt x="1306286" y="18288"/>
                </a:cubicBezTo>
                <a:cubicBezTo>
                  <a:pt x="1072296" y="-10222"/>
                  <a:pt x="972445" y="19645"/>
                  <a:pt x="790303" y="18288"/>
                </a:cubicBezTo>
                <a:cubicBezTo>
                  <a:pt x="608161" y="16931"/>
                  <a:pt x="200981" y="8241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572000" h="18288" stroke="0" extrusionOk="0">
                <a:moveTo>
                  <a:pt x="0" y="0"/>
                </a:moveTo>
                <a:cubicBezTo>
                  <a:pt x="143285" y="-9565"/>
                  <a:pt x="327959" y="-11498"/>
                  <a:pt x="561703" y="0"/>
                </a:cubicBezTo>
                <a:cubicBezTo>
                  <a:pt x="795447" y="11498"/>
                  <a:pt x="838260" y="18255"/>
                  <a:pt x="1077686" y="0"/>
                </a:cubicBezTo>
                <a:cubicBezTo>
                  <a:pt x="1317112" y="-18255"/>
                  <a:pt x="1437472" y="23514"/>
                  <a:pt x="1639389" y="0"/>
                </a:cubicBezTo>
                <a:cubicBezTo>
                  <a:pt x="1841306" y="-23514"/>
                  <a:pt x="2037142" y="-12551"/>
                  <a:pt x="2292531" y="0"/>
                </a:cubicBezTo>
                <a:cubicBezTo>
                  <a:pt x="2547920" y="12551"/>
                  <a:pt x="2810436" y="-20352"/>
                  <a:pt x="2991394" y="0"/>
                </a:cubicBezTo>
                <a:cubicBezTo>
                  <a:pt x="3172352" y="20352"/>
                  <a:pt x="3530025" y="-13347"/>
                  <a:pt x="3735977" y="0"/>
                </a:cubicBezTo>
                <a:cubicBezTo>
                  <a:pt x="3941929" y="13347"/>
                  <a:pt x="4161497" y="34086"/>
                  <a:pt x="4572000" y="0"/>
                </a:cubicBezTo>
                <a:cubicBezTo>
                  <a:pt x="4571545" y="6162"/>
                  <a:pt x="4571903" y="11775"/>
                  <a:pt x="4572000" y="18288"/>
                </a:cubicBezTo>
                <a:cubicBezTo>
                  <a:pt x="4228040" y="36490"/>
                  <a:pt x="4199736" y="42557"/>
                  <a:pt x="3873137" y="18288"/>
                </a:cubicBezTo>
                <a:cubicBezTo>
                  <a:pt x="3546538" y="-5981"/>
                  <a:pt x="3472124" y="16809"/>
                  <a:pt x="3128554" y="18288"/>
                </a:cubicBezTo>
                <a:cubicBezTo>
                  <a:pt x="2784984" y="19767"/>
                  <a:pt x="2735896" y="-17781"/>
                  <a:pt x="2383971" y="18288"/>
                </a:cubicBezTo>
                <a:cubicBezTo>
                  <a:pt x="2032046" y="54357"/>
                  <a:pt x="2019324" y="2920"/>
                  <a:pt x="1867989" y="18288"/>
                </a:cubicBezTo>
                <a:cubicBezTo>
                  <a:pt x="1716654" y="33656"/>
                  <a:pt x="1418675" y="32575"/>
                  <a:pt x="1169126" y="18288"/>
                </a:cubicBezTo>
                <a:cubicBezTo>
                  <a:pt x="919577" y="4001"/>
                  <a:pt x="798537" y="16165"/>
                  <a:pt x="561703" y="18288"/>
                </a:cubicBezTo>
                <a:cubicBezTo>
                  <a:pt x="324869" y="20411"/>
                  <a:pt x="221395" y="-912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9" name="Tabla 8">
            <a:extLst>
              <a:ext uri="{FF2B5EF4-FFF2-40B4-BE49-F238E27FC236}">
                <a16:creationId xmlns:a16="http://schemas.microsoft.com/office/drawing/2014/main" id="{B04F446B-0590-477F-04AF-DC6DC4B533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0109317"/>
              </p:ext>
            </p:extLst>
          </p:nvPr>
        </p:nvGraphicFramePr>
        <p:xfrm>
          <a:off x="266700" y="2332433"/>
          <a:ext cx="11782422" cy="427791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54579">
                  <a:extLst>
                    <a:ext uri="{9D8B030D-6E8A-4147-A177-3AD203B41FA5}">
                      <a16:colId xmlns:a16="http://schemas.microsoft.com/office/drawing/2014/main" val="3326179763"/>
                    </a:ext>
                  </a:extLst>
                </a:gridCol>
                <a:gridCol w="654579">
                  <a:extLst>
                    <a:ext uri="{9D8B030D-6E8A-4147-A177-3AD203B41FA5}">
                      <a16:colId xmlns:a16="http://schemas.microsoft.com/office/drawing/2014/main" val="1170774640"/>
                    </a:ext>
                  </a:extLst>
                </a:gridCol>
                <a:gridCol w="654579">
                  <a:extLst>
                    <a:ext uri="{9D8B030D-6E8A-4147-A177-3AD203B41FA5}">
                      <a16:colId xmlns:a16="http://schemas.microsoft.com/office/drawing/2014/main" val="761439498"/>
                    </a:ext>
                  </a:extLst>
                </a:gridCol>
                <a:gridCol w="654579">
                  <a:extLst>
                    <a:ext uri="{9D8B030D-6E8A-4147-A177-3AD203B41FA5}">
                      <a16:colId xmlns:a16="http://schemas.microsoft.com/office/drawing/2014/main" val="1217822654"/>
                    </a:ext>
                  </a:extLst>
                </a:gridCol>
                <a:gridCol w="654579">
                  <a:extLst>
                    <a:ext uri="{9D8B030D-6E8A-4147-A177-3AD203B41FA5}">
                      <a16:colId xmlns:a16="http://schemas.microsoft.com/office/drawing/2014/main" val="4197705484"/>
                    </a:ext>
                  </a:extLst>
                </a:gridCol>
                <a:gridCol w="654579">
                  <a:extLst>
                    <a:ext uri="{9D8B030D-6E8A-4147-A177-3AD203B41FA5}">
                      <a16:colId xmlns:a16="http://schemas.microsoft.com/office/drawing/2014/main" val="3675623402"/>
                    </a:ext>
                  </a:extLst>
                </a:gridCol>
                <a:gridCol w="654579">
                  <a:extLst>
                    <a:ext uri="{9D8B030D-6E8A-4147-A177-3AD203B41FA5}">
                      <a16:colId xmlns:a16="http://schemas.microsoft.com/office/drawing/2014/main" val="488947632"/>
                    </a:ext>
                  </a:extLst>
                </a:gridCol>
                <a:gridCol w="654579">
                  <a:extLst>
                    <a:ext uri="{9D8B030D-6E8A-4147-A177-3AD203B41FA5}">
                      <a16:colId xmlns:a16="http://schemas.microsoft.com/office/drawing/2014/main" val="1402831255"/>
                    </a:ext>
                  </a:extLst>
                </a:gridCol>
                <a:gridCol w="654579">
                  <a:extLst>
                    <a:ext uri="{9D8B030D-6E8A-4147-A177-3AD203B41FA5}">
                      <a16:colId xmlns:a16="http://schemas.microsoft.com/office/drawing/2014/main" val="2619062150"/>
                    </a:ext>
                  </a:extLst>
                </a:gridCol>
                <a:gridCol w="654579">
                  <a:extLst>
                    <a:ext uri="{9D8B030D-6E8A-4147-A177-3AD203B41FA5}">
                      <a16:colId xmlns:a16="http://schemas.microsoft.com/office/drawing/2014/main" val="1880796729"/>
                    </a:ext>
                  </a:extLst>
                </a:gridCol>
                <a:gridCol w="654579">
                  <a:extLst>
                    <a:ext uri="{9D8B030D-6E8A-4147-A177-3AD203B41FA5}">
                      <a16:colId xmlns:a16="http://schemas.microsoft.com/office/drawing/2014/main" val="3716466324"/>
                    </a:ext>
                  </a:extLst>
                </a:gridCol>
                <a:gridCol w="654579">
                  <a:extLst>
                    <a:ext uri="{9D8B030D-6E8A-4147-A177-3AD203B41FA5}">
                      <a16:colId xmlns:a16="http://schemas.microsoft.com/office/drawing/2014/main" val="2525526522"/>
                    </a:ext>
                  </a:extLst>
                </a:gridCol>
                <a:gridCol w="654579">
                  <a:extLst>
                    <a:ext uri="{9D8B030D-6E8A-4147-A177-3AD203B41FA5}">
                      <a16:colId xmlns:a16="http://schemas.microsoft.com/office/drawing/2014/main" val="1298756222"/>
                    </a:ext>
                  </a:extLst>
                </a:gridCol>
                <a:gridCol w="654579">
                  <a:extLst>
                    <a:ext uri="{9D8B030D-6E8A-4147-A177-3AD203B41FA5}">
                      <a16:colId xmlns:a16="http://schemas.microsoft.com/office/drawing/2014/main" val="1365042328"/>
                    </a:ext>
                  </a:extLst>
                </a:gridCol>
                <a:gridCol w="654579">
                  <a:extLst>
                    <a:ext uri="{9D8B030D-6E8A-4147-A177-3AD203B41FA5}">
                      <a16:colId xmlns:a16="http://schemas.microsoft.com/office/drawing/2014/main" val="2025137744"/>
                    </a:ext>
                  </a:extLst>
                </a:gridCol>
                <a:gridCol w="654579">
                  <a:extLst>
                    <a:ext uri="{9D8B030D-6E8A-4147-A177-3AD203B41FA5}">
                      <a16:colId xmlns:a16="http://schemas.microsoft.com/office/drawing/2014/main" val="4274499224"/>
                    </a:ext>
                  </a:extLst>
                </a:gridCol>
                <a:gridCol w="654579">
                  <a:extLst>
                    <a:ext uri="{9D8B030D-6E8A-4147-A177-3AD203B41FA5}">
                      <a16:colId xmlns:a16="http://schemas.microsoft.com/office/drawing/2014/main" val="1201391490"/>
                    </a:ext>
                  </a:extLst>
                </a:gridCol>
                <a:gridCol w="654579">
                  <a:extLst>
                    <a:ext uri="{9D8B030D-6E8A-4147-A177-3AD203B41FA5}">
                      <a16:colId xmlns:a16="http://schemas.microsoft.com/office/drawing/2014/main" val="3415537752"/>
                    </a:ext>
                  </a:extLst>
                </a:gridCol>
              </a:tblGrid>
              <a:tr h="788589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900">
                          <a:effectLst/>
                        </a:rPr>
                        <a:t>Unidad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900">
                          <a:effectLst/>
                        </a:rPr>
                        <a:t>Cve</a:t>
                      </a:r>
                      <a:br>
                        <a:rPr lang="es-MX" sz="900">
                          <a:effectLst/>
                        </a:rPr>
                      </a:br>
                      <a:r>
                        <a:rPr lang="es-MX" sz="900">
                          <a:effectLst/>
                        </a:rPr>
                        <a:t>Presupuestal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900">
                          <a:effectLst/>
                        </a:rPr>
                        <a:t>Solicitudes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900">
                          <a:effectLst/>
                        </a:rPr>
                        <a:t>[&lt;=5]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900">
                          <a:effectLst/>
                        </a:rPr>
                        <a:t>[% DE OPORTUNIDAD]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900">
                          <a:effectLst/>
                        </a:rPr>
                        <a:t>[&lt;=10]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900">
                          <a:effectLst/>
                        </a:rPr>
                        <a:t>[% DE OPORTUNIDAD1]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900">
                          <a:effectLst/>
                        </a:rPr>
                        <a:t>[&lt;=20]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900">
                          <a:effectLst/>
                        </a:rPr>
                        <a:t>[% DE OPORTUNIDAD2]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900">
                          <a:effectLst/>
                        </a:rPr>
                        <a:t>[&lt;=40]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900">
                          <a:effectLst/>
                        </a:rPr>
                        <a:t>[% DE OPORTUNIDAD3]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900">
                          <a:effectLst/>
                        </a:rPr>
                        <a:t>[&lt;=60]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900">
                          <a:effectLst/>
                        </a:rPr>
                        <a:t>[% DE OPORTUNIDAD4]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900">
                          <a:effectLst/>
                        </a:rPr>
                        <a:t>[&lt;=90]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900">
                          <a:effectLst/>
                        </a:rPr>
                        <a:t>[% DE OPORTUNIDAD5]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900">
                          <a:effectLst/>
                        </a:rPr>
                        <a:t>[&gt;90]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900">
                          <a:effectLst/>
                        </a:rPr>
                        <a:t>[% DE OPORTUNIDAD6]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900">
                          <a:effectLst/>
                        </a:rPr>
                        <a:t>Pendientes</a:t>
                      </a:r>
                      <a:br>
                        <a:rPr lang="es-MX" sz="900">
                          <a:effectLst/>
                        </a:rPr>
                      </a:br>
                      <a:r>
                        <a:rPr lang="es-MX" sz="900">
                          <a:effectLst/>
                        </a:rPr>
                        <a:t>Realizar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4100066605"/>
                  </a:ext>
                </a:extLst>
              </a:tr>
              <a:tr h="27914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750">
                          <a:effectLst/>
                        </a:rPr>
                        <a:t>HGZ 1 Tepic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190106012151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443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142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32.05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162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36.57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  <a:highlight>
                            <a:srgbClr val="FF0000"/>
                          </a:highlight>
                        </a:rPr>
                        <a:t>181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  <a:highlight>
                            <a:srgbClr val="FF0000"/>
                          </a:highlight>
                        </a:rPr>
                        <a:t>40.86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183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41.31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183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41.31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183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41.31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  <a:highlight>
                            <a:srgbClr val="FF0000"/>
                          </a:highlight>
                        </a:rPr>
                        <a:t>256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extLst>
                  <a:ext uri="{0D108BD9-81ED-4DB2-BD59-A6C34878D82A}">
                    <a16:rowId xmlns:a16="http://schemas.microsoft.com/office/drawing/2014/main" val="3981423402"/>
                  </a:ext>
                </a:extLst>
              </a:tr>
              <a:tr h="48850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750">
                          <a:effectLst/>
                        </a:rPr>
                        <a:t>UMAA 28 Tepic (Aut)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190141UA2151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380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84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22.11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108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28.42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  <a:highlight>
                            <a:srgbClr val="FF0000"/>
                          </a:highlight>
                        </a:rPr>
                        <a:t>125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  <a:highlight>
                            <a:srgbClr val="FF0000"/>
                          </a:highlight>
                        </a:rPr>
                        <a:t>32.89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125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32.89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125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32.89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125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32.89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  <a:highlight>
                            <a:srgbClr val="FF0000"/>
                          </a:highlight>
                        </a:rPr>
                        <a:t>254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extLst>
                  <a:ext uri="{0D108BD9-81ED-4DB2-BD59-A6C34878D82A}">
                    <a16:rowId xmlns:a16="http://schemas.microsoft.com/office/drawing/2014/main" val="3178108725"/>
                  </a:ext>
                </a:extLst>
              </a:tr>
              <a:tr h="48850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750">
                          <a:effectLst/>
                        </a:rPr>
                        <a:t>HGSMF 8 Tuxpan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190201052151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34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27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79.41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31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91.18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  <a:highlight>
                            <a:srgbClr val="00FF00"/>
                          </a:highlight>
                        </a:rPr>
                        <a:t>31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  <a:highlight>
                            <a:srgbClr val="00FF00"/>
                          </a:highlight>
                        </a:rPr>
                        <a:t>91.18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31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91.18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31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91.18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31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91.18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  <a:highlight>
                            <a:srgbClr val="FF0000"/>
                          </a:highlight>
                        </a:rPr>
                        <a:t>1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extLst>
                  <a:ext uri="{0D108BD9-81ED-4DB2-BD59-A6C34878D82A}">
                    <a16:rowId xmlns:a16="http://schemas.microsoft.com/office/drawing/2014/main" val="1381814919"/>
                  </a:ext>
                </a:extLst>
              </a:tr>
              <a:tr h="48850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750">
                          <a:effectLst/>
                        </a:rPr>
                        <a:t>HGZMF 10 S. Ixcuintla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190403022151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101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44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43.56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65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64.36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  <a:highlight>
                            <a:srgbClr val="FFFF00"/>
                          </a:highlight>
                        </a:rPr>
                        <a:t>72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  <a:highlight>
                            <a:srgbClr val="FFFF00"/>
                          </a:highlight>
                        </a:rPr>
                        <a:t>71.29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73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72.28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73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72.28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73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72.28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  <a:highlight>
                            <a:srgbClr val="FF0000"/>
                          </a:highlight>
                        </a:rPr>
                        <a:t>28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extLst>
                  <a:ext uri="{0D108BD9-81ED-4DB2-BD59-A6C34878D82A}">
                    <a16:rowId xmlns:a16="http://schemas.microsoft.com/office/drawing/2014/main" val="4001272634"/>
                  </a:ext>
                </a:extLst>
              </a:tr>
              <a:tr h="48850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750">
                          <a:effectLst/>
                        </a:rPr>
                        <a:t>HGSMF 6 Acaponeta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190501052151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31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14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45.16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16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51.61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  <a:highlight>
                            <a:srgbClr val="FF0000"/>
                          </a:highlight>
                        </a:rPr>
                        <a:t>19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  <a:highlight>
                            <a:srgbClr val="FF0000"/>
                          </a:highlight>
                        </a:rPr>
                        <a:t>61.29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20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64.52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20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64.52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20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64.52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  <a:highlight>
                            <a:srgbClr val="FF0000"/>
                          </a:highlight>
                        </a:rPr>
                        <a:t>11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extLst>
                  <a:ext uri="{0D108BD9-81ED-4DB2-BD59-A6C34878D82A}">
                    <a16:rowId xmlns:a16="http://schemas.microsoft.com/office/drawing/2014/main" val="1757864397"/>
                  </a:ext>
                </a:extLst>
              </a:tr>
              <a:tr h="48850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750">
                          <a:effectLst/>
                        </a:rPr>
                        <a:t>HGSMF 15 Las Varas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191201052151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12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2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16.67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9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75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  <a:highlight>
                            <a:srgbClr val="FFFF00"/>
                          </a:highlight>
                        </a:rPr>
                        <a:t>9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  <a:highlight>
                            <a:srgbClr val="FFFF00"/>
                          </a:highlight>
                        </a:rPr>
                        <a:t>75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9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75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9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75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9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75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  <a:highlight>
                            <a:srgbClr val="FF0000"/>
                          </a:highlight>
                        </a:rPr>
                        <a:t>2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extLst>
                  <a:ext uri="{0D108BD9-81ED-4DB2-BD59-A6C34878D82A}">
                    <a16:rowId xmlns:a16="http://schemas.microsoft.com/office/drawing/2014/main" val="3385680231"/>
                  </a:ext>
                </a:extLst>
              </a:tr>
              <a:tr h="48850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750">
                          <a:effectLst/>
                        </a:rPr>
                        <a:t>HGZ 33 Bahía de Banderas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191607012151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370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126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34.05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159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42.97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  <a:highlight>
                            <a:srgbClr val="FF0000"/>
                          </a:highlight>
                        </a:rPr>
                        <a:t>187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  <a:highlight>
                            <a:srgbClr val="FF0000"/>
                          </a:highlight>
                        </a:rPr>
                        <a:t>50.54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193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52.16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193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52.16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193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52.16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  <a:highlight>
                            <a:srgbClr val="FF0000"/>
                          </a:highlight>
                        </a:rPr>
                        <a:t>176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extLst>
                  <a:ext uri="{0D108BD9-81ED-4DB2-BD59-A6C34878D82A}">
                    <a16:rowId xmlns:a16="http://schemas.microsoft.com/office/drawing/2014/main" val="3924207131"/>
                  </a:ext>
                </a:extLst>
              </a:tr>
              <a:tr h="27914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750">
                          <a:effectLst/>
                        </a:rPr>
                        <a:t>T o t a l e s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999999999999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1371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439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32.02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550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40.12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  <a:highlight>
                            <a:srgbClr val="FF0000"/>
                          </a:highlight>
                        </a:rPr>
                        <a:t>624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  <a:highlight>
                            <a:srgbClr val="FF0000"/>
                          </a:highlight>
                        </a:rPr>
                        <a:t>45.51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634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46.24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634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46.24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634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46.24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 dirty="0">
                          <a:effectLst/>
                          <a:highlight>
                            <a:srgbClr val="FF0000"/>
                          </a:highlight>
                        </a:rPr>
                        <a:t>728</a:t>
                      </a:r>
                      <a:endParaRPr lang="es-MX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extLst>
                  <a:ext uri="{0D108BD9-81ED-4DB2-BD59-A6C34878D82A}">
                    <a16:rowId xmlns:a16="http://schemas.microsoft.com/office/drawing/2014/main" val="3176332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006442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237</Words>
  <Application>Microsoft Office PowerPoint</Application>
  <PresentationFormat>Panorámica</PresentationFormat>
  <Paragraphs>163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Tema de Office</vt:lpstr>
      <vt:lpstr>Presentación de PowerPoint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Felipe Silva Nuñez</dc:creator>
  <cp:lastModifiedBy>Felipe Silva Nuñez</cp:lastModifiedBy>
  <cp:revision>9</cp:revision>
  <dcterms:created xsi:type="dcterms:W3CDTF">2025-02-14T21:40:18Z</dcterms:created>
  <dcterms:modified xsi:type="dcterms:W3CDTF">2026-01-09T19:48:15Z</dcterms:modified>
</cp:coreProperties>
</file>