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4">
  <p:sldMasterIdLst>
    <p:sldMasterId id="2147483648" r:id="rId4"/>
  </p:sldMasterIdLst>
  <p:notesMasterIdLst>
    <p:notesMasterId r:id="rId23"/>
  </p:notesMasterIdLst>
  <p:sldIdLst>
    <p:sldId id="257" r:id="rId5"/>
    <p:sldId id="272" r:id="rId6"/>
    <p:sldId id="273" r:id="rId7"/>
    <p:sldId id="284" r:id="rId8"/>
    <p:sldId id="322" r:id="rId9"/>
    <p:sldId id="324" r:id="rId10"/>
    <p:sldId id="325" r:id="rId11"/>
    <p:sldId id="326" r:id="rId12"/>
    <p:sldId id="327" r:id="rId13"/>
    <p:sldId id="328" r:id="rId14"/>
    <p:sldId id="293" r:id="rId15"/>
    <p:sldId id="294" r:id="rId16"/>
    <p:sldId id="317" r:id="rId17"/>
    <p:sldId id="286" r:id="rId18"/>
    <p:sldId id="320" r:id="rId19"/>
    <p:sldId id="319" r:id="rId20"/>
    <p:sldId id="318" r:id="rId21"/>
    <p:sldId id="271" r:id="rId22"/>
  </p:sldIdLst>
  <p:sldSz cx="12192000" cy="6858000"/>
  <p:notesSz cx="7010400" cy="9296400"/>
  <p:embeddedFontLs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Bold" panose="00000800000000000000" pitchFamily="2" charset="0"/>
      <p:bold r:id="rId28"/>
    </p:embeddedFont>
    <p:embeddedFont>
      <p:font typeface="Montserrat Medium" panose="00000600000000000000" pitchFamily="2" charset="0"/>
      <p:regular r:id="rId29"/>
      <p:italic r:id="rId30"/>
    </p:embeddedFont>
    <p:embeddedFont>
      <p:font typeface="Montserrat SemiBold" panose="00000700000000000000" pitchFamily="2" charset="0"/>
      <p:bold r:id="rId31"/>
      <p:boldItalic r:id="rId32"/>
    </p:embeddedFont>
    <p:embeddedFont>
      <p:font typeface="Noto Sans" panose="020B0502040504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92">
          <p15:clr>
            <a:srgbClr val="A4A3A4"/>
          </p15:clr>
        </p15:guide>
        <p15:guide id="2" pos="4063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h8dox5c0rN+dTo82FBm2GZyBe+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66FF"/>
    <a:srgbClr val="AEF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718"/>
  </p:normalViewPr>
  <p:slideViewPr>
    <p:cSldViewPr snapToGrid="0">
      <p:cViewPr varScale="1">
        <p:scale>
          <a:sx n="69" d="100"/>
          <a:sy n="69" d="100"/>
        </p:scale>
        <p:origin x="101" y="149"/>
      </p:cViewPr>
      <p:guideLst>
        <p:guide orient="horz" pos="992"/>
        <p:guide pos="4063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60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1.1.19.211\Organizaci&#243;n%20de%20documentos%20en%20Disco%20duro%20Dr.%20Jes&#250;s\2025\INFORMACI&#211;N%20EN%20SALUD\INDICADORES%20MEDICOS\EVALUACION%20DEL%20DESEMPE&#209;O\ANALISIS%20DEL%20RANKING%20DELEGACIONAL%20Y%20POR%20PROCESOS%20AREA%20NORMATIVA%2020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1.1.19.211\Organizaci&#243;n%20de%20documentos%20en%20Disco%20duro%20Dr.%20Jes&#250;s\2025\INFORMACI&#211;N%20EN%20SALUD\INDICADORES%20MEDICOS\EVALUACION%20DEL%20DESEMPE&#209;O\ANALISIS%20DEL%20RANKING%20DELEGACIONAL%20Y%20POR%20PROCESOS%20AREA%20NORMATIVA%20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'RANKING 2025'!$D$4:$J$4</c:f>
              <c:strCache>
                <c:ptCount val="7"/>
                <c:pt idx="0">
                  <c:v>Diabetes 
Mellitus</c:v>
                </c:pt>
                <c:pt idx="1">
                  <c:v>Hipertension 
Arterial</c:v>
                </c:pt>
                <c:pt idx="2">
                  <c:v>Cáncer 
de Mama</c:v>
                </c:pt>
                <c:pt idx="3">
                  <c:v>Cáncer 
Cervico 
Uterino</c:v>
                </c:pt>
                <c:pt idx="4">
                  <c:v>Atención 
Materna</c:v>
                </c:pt>
                <c:pt idx="5">
                  <c:v>Atencion
Neonatal</c:v>
                </c:pt>
                <c:pt idx="6">
                  <c:v>Sobrepeso 
y 
Obesidad</c:v>
                </c:pt>
              </c:strCache>
            </c:strRef>
          </c:cat>
          <c:val>
            <c:numRef>
              <c:f>'RANKING 2025'!$D$5:$J$5</c:f>
            </c:numRef>
          </c:val>
          <c:extLst>
            <c:ext xmlns:c16="http://schemas.microsoft.com/office/drawing/2014/chart" uri="{C3380CC4-5D6E-409C-BE32-E72D297353CC}">
              <c16:uniqueId val="{00000000-CD9D-44EE-8941-6A5F1D19898A}"/>
            </c:ext>
          </c:extLst>
        </c:ser>
        <c:ser>
          <c:idx val="1"/>
          <c:order val="1"/>
          <c:invertIfNegative val="0"/>
          <c:cat>
            <c:strRef>
              <c:f>'RANKING 2025'!$D$4:$J$4</c:f>
              <c:strCache>
                <c:ptCount val="7"/>
                <c:pt idx="0">
                  <c:v>Diabetes 
Mellitus</c:v>
                </c:pt>
                <c:pt idx="1">
                  <c:v>Hipertension 
Arterial</c:v>
                </c:pt>
                <c:pt idx="2">
                  <c:v>Cáncer 
de Mama</c:v>
                </c:pt>
                <c:pt idx="3">
                  <c:v>Cáncer 
Cervico 
Uterino</c:v>
                </c:pt>
                <c:pt idx="4">
                  <c:v>Atención 
Materna</c:v>
                </c:pt>
                <c:pt idx="5">
                  <c:v>Atencion
Neonatal</c:v>
                </c:pt>
                <c:pt idx="6">
                  <c:v>Sobrepeso 
y 
Obesidad</c:v>
                </c:pt>
              </c:strCache>
            </c:strRef>
          </c:cat>
          <c:val>
            <c:numRef>
              <c:f>'RANKING 2025'!$D$6:$J$6</c:f>
            </c:numRef>
          </c:val>
          <c:extLst>
            <c:ext xmlns:c16="http://schemas.microsoft.com/office/drawing/2014/chart" uri="{C3380CC4-5D6E-409C-BE32-E72D297353CC}">
              <c16:uniqueId val="{00000001-CD9D-44EE-8941-6A5F1D19898A}"/>
            </c:ext>
          </c:extLst>
        </c:ser>
        <c:ser>
          <c:idx val="2"/>
          <c:order val="2"/>
          <c:invertIfNegative val="0"/>
          <c:cat>
            <c:strRef>
              <c:f>'RANKING 2025'!$D$4:$J$4</c:f>
              <c:strCache>
                <c:ptCount val="7"/>
                <c:pt idx="0">
                  <c:v>Diabetes 
Mellitus</c:v>
                </c:pt>
                <c:pt idx="1">
                  <c:v>Hipertension 
Arterial</c:v>
                </c:pt>
                <c:pt idx="2">
                  <c:v>Cáncer 
de Mama</c:v>
                </c:pt>
                <c:pt idx="3">
                  <c:v>Cáncer 
Cervico 
Uterino</c:v>
                </c:pt>
                <c:pt idx="4">
                  <c:v>Atención 
Materna</c:v>
                </c:pt>
                <c:pt idx="5">
                  <c:v>Atencion
Neonatal</c:v>
                </c:pt>
                <c:pt idx="6">
                  <c:v>Sobrepeso 
y 
Obesidad</c:v>
                </c:pt>
              </c:strCache>
            </c:strRef>
          </c:cat>
          <c:val>
            <c:numRef>
              <c:f>'RANKING 2025'!$D$7:$J$7</c:f>
            </c:numRef>
          </c:val>
          <c:extLst>
            <c:ext xmlns:c16="http://schemas.microsoft.com/office/drawing/2014/chart" uri="{C3380CC4-5D6E-409C-BE32-E72D297353CC}">
              <c16:uniqueId val="{00000002-CD9D-44EE-8941-6A5F1D19898A}"/>
            </c:ext>
          </c:extLst>
        </c:ser>
        <c:ser>
          <c:idx val="3"/>
          <c:order val="3"/>
          <c:invertIfNegative val="0"/>
          <c:cat>
            <c:strRef>
              <c:f>'RANKING 2025'!$D$4:$J$4</c:f>
              <c:strCache>
                <c:ptCount val="7"/>
                <c:pt idx="0">
                  <c:v>Diabetes 
Mellitus</c:v>
                </c:pt>
                <c:pt idx="1">
                  <c:v>Hipertension 
Arterial</c:v>
                </c:pt>
                <c:pt idx="2">
                  <c:v>Cáncer 
de Mama</c:v>
                </c:pt>
                <c:pt idx="3">
                  <c:v>Cáncer 
Cervico 
Uterino</c:v>
                </c:pt>
                <c:pt idx="4">
                  <c:v>Atención 
Materna</c:v>
                </c:pt>
                <c:pt idx="5">
                  <c:v>Atencion
Neonatal</c:v>
                </c:pt>
                <c:pt idx="6">
                  <c:v>Sobrepeso 
y 
Obesidad</c:v>
                </c:pt>
              </c:strCache>
            </c:strRef>
          </c:cat>
          <c:val>
            <c:numRef>
              <c:f>'RANKING 2025'!$D$8:$J$8</c:f>
            </c:numRef>
          </c:val>
          <c:extLst>
            <c:ext xmlns:c16="http://schemas.microsoft.com/office/drawing/2014/chart" uri="{C3380CC4-5D6E-409C-BE32-E72D297353CC}">
              <c16:uniqueId val="{00000003-CD9D-44EE-8941-6A5F1D19898A}"/>
            </c:ext>
          </c:extLst>
        </c:ser>
        <c:ser>
          <c:idx val="4"/>
          <c:order val="4"/>
          <c:invertIfNegative val="0"/>
          <c:cat>
            <c:strRef>
              <c:f>'RANKING 2025'!$D$4:$J$4</c:f>
              <c:strCache>
                <c:ptCount val="7"/>
                <c:pt idx="0">
                  <c:v>Diabetes 
Mellitus</c:v>
                </c:pt>
                <c:pt idx="1">
                  <c:v>Hipertension 
Arterial</c:v>
                </c:pt>
                <c:pt idx="2">
                  <c:v>Cáncer 
de Mama</c:v>
                </c:pt>
                <c:pt idx="3">
                  <c:v>Cáncer 
Cervico 
Uterino</c:v>
                </c:pt>
                <c:pt idx="4">
                  <c:v>Atención 
Materna</c:v>
                </c:pt>
                <c:pt idx="5">
                  <c:v>Atencion
Neonatal</c:v>
                </c:pt>
                <c:pt idx="6">
                  <c:v>Sobrepeso 
y 
Obesidad</c:v>
                </c:pt>
              </c:strCache>
            </c:strRef>
          </c:cat>
          <c:val>
            <c:numRef>
              <c:f>'RANKING 2025'!$D$9:$J$9</c:f>
            </c:numRef>
          </c:val>
          <c:extLst>
            <c:ext xmlns:c16="http://schemas.microsoft.com/office/drawing/2014/chart" uri="{C3380CC4-5D6E-409C-BE32-E72D297353CC}">
              <c16:uniqueId val="{00000004-CD9D-44EE-8941-6A5F1D19898A}"/>
            </c:ext>
          </c:extLst>
        </c:ser>
        <c:ser>
          <c:idx val="5"/>
          <c:order val="5"/>
          <c:invertIfNegative val="0"/>
          <c:cat>
            <c:strRef>
              <c:f>'RANKING 2025'!$D$4:$J$4</c:f>
              <c:strCache>
                <c:ptCount val="7"/>
                <c:pt idx="0">
                  <c:v>Diabetes 
Mellitus</c:v>
                </c:pt>
                <c:pt idx="1">
                  <c:v>Hipertension 
Arterial</c:v>
                </c:pt>
                <c:pt idx="2">
                  <c:v>Cáncer 
de Mama</c:v>
                </c:pt>
                <c:pt idx="3">
                  <c:v>Cáncer 
Cervico 
Uterino</c:v>
                </c:pt>
                <c:pt idx="4">
                  <c:v>Atención 
Materna</c:v>
                </c:pt>
                <c:pt idx="5">
                  <c:v>Atencion
Neonatal</c:v>
                </c:pt>
                <c:pt idx="6">
                  <c:v>Sobrepeso 
y 
Obesidad</c:v>
                </c:pt>
              </c:strCache>
            </c:strRef>
          </c:cat>
          <c:val>
            <c:numRef>
              <c:f>'RANKING 2025'!$D$10:$J$10</c:f>
            </c:numRef>
          </c:val>
          <c:extLst>
            <c:ext xmlns:c16="http://schemas.microsoft.com/office/drawing/2014/chart" uri="{C3380CC4-5D6E-409C-BE32-E72D297353CC}">
              <c16:uniqueId val="{00000005-CD9D-44EE-8941-6A5F1D19898A}"/>
            </c:ext>
          </c:extLst>
        </c:ser>
        <c:ser>
          <c:idx val="6"/>
          <c:order val="6"/>
          <c:invertIfNegative val="0"/>
          <c:cat>
            <c:strRef>
              <c:f>'RANKING 2025'!$D$4:$J$4</c:f>
              <c:strCache>
                <c:ptCount val="7"/>
                <c:pt idx="0">
                  <c:v>Diabetes 
Mellitus</c:v>
                </c:pt>
                <c:pt idx="1">
                  <c:v>Hipertension 
Arterial</c:v>
                </c:pt>
                <c:pt idx="2">
                  <c:v>Cáncer 
de Mama</c:v>
                </c:pt>
                <c:pt idx="3">
                  <c:v>Cáncer 
Cervico 
Uterino</c:v>
                </c:pt>
                <c:pt idx="4">
                  <c:v>Atención 
Materna</c:v>
                </c:pt>
                <c:pt idx="5">
                  <c:v>Atencion
Neonatal</c:v>
                </c:pt>
                <c:pt idx="6">
                  <c:v>Sobrepeso 
y 
Obesidad</c:v>
                </c:pt>
              </c:strCache>
            </c:strRef>
          </c:cat>
          <c:val>
            <c:numRef>
              <c:f>'RANKING 2025'!$D$11:$J$11</c:f>
            </c:numRef>
          </c:val>
          <c:extLst>
            <c:ext xmlns:c16="http://schemas.microsoft.com/office/drawing/2014/chart" uri="{C3380CC4-5D6E-409C-BE32-E72D297353CC}">
              <c16:uniqueId val="{00000006-CD9D-44EE-8941-6A5F1D19898A}"/>
            </c:ext>
          </c:extLst>
        </c:ser>
        <c:ser>
          <c:idx val="7"/>
          <c:order val="7"/>
          <c:invertIfNegative val="0"/>
          <c:cat>
            <c:strRef>
              <c:f>'RANKING 2025'!$D$4:$J$4</c:f>
              <c:strCache>
                <c:ptCount val="7"/>
                <c:pt idx="0">
                  <c:v>Diabetes 
Mellitus</c:v>
                </c:pt>
                <c:pt idx="1">
                  <c:v>Hipertension 
Arterial</c:v>
                </c:pt>
                <c:pt idx="2">
                  <c:v>Cáncer 
de Mama</c:v>
                </c:pt>
                <c:pt idx="3">
                  <c:v>Cáncer 
Cervico 
Uterino</c:v>
                </c:pt>
                <c:pt idx="4">
                  <c:v>Atención 
Materna</c:v>
                </c:pt>
                <c:pt idx="5">
                  <c:v>Atencion
Neonatal</c:v>
                </c:pt>
                <c:pt idx="6">
                  <c:v>Sobrepeso 
y 
Obesidad</c:v>
                </c:pt>
              </c:strCache>
            </c:strRef>
          </c:cat>
          <c:val>
            <c:numRef>
              <c:f>'RANKING 2025'!$D$12:$J$12</c:f>
            </c:numRef>
          </c:val>
          <c:extLst>
            <c:ext xmlns:c16="http://schemas.microsoft.com/office/drawing/2014/chart" uri="{C3380CC4-5D6E-409C-BE32-E72D297353CC}">
              <c16:uniqueId val="{00000007-CD9D-44EE-8941-6A5F1D19898A}"/>
            </c:ext>
          </c:extLst>
        </c:ser>
        <c:ser>
          <c:idx val="8"/>
          <c:order val="8"/>
          <c:invertIfNegative val="0"/>
          <c:cat>
            <c:strRef>
              <c:f>'RANKING 2025'!$D$4:$J$4</c:f>
              <c:strCache>
                <c:ptCount val="7"/>
                <c:pt idx="0">
                  <c:v>Diabetes 
Mellitus</c:v>
                </c:pt>
                <c:pt idx="1">
                  <c:v>Hipertension 
Arterial</c:v>
                </c:pt>
                <c:pt idx="2">
                  <c:v>Cáncer 
de Mama</c:v>
                </c:pt>
                <c:pt idx="3">
                  <c:v>Cáncer 
Cervico 
Uterino</c:v>
                </c:pt>
                <c:pt idx="4">
                  <c:v>Atención 
Materna</c:v>
                </c:pt>
                <c:pt idx="5">
                  <c:v>Atencion
Neonatal</c:v>
                </c:pt>
                <c:pt idx="6">
                  <c:v>Sobrepeso 
y 
Obesidad</c:v>
                </c:pt>
              </c:strCache>
            </c:strRef>
          </c:cat>
          <c:val>
            <c:numRef>
              <c:f>'RANKING 2025'!$D$13:$J$13</c:f>
            </c:numRef>
          </c:val>
          <c:extLst>
            <c:ext xmlns:c16="http://schemas.microsoft.com/office/drawing/2014/chart" uri="{C3380CC4-5D6E-409C-BE32-E72D297353CC}">
              <c16:uniqueId val="{00000008-CD9D-44EE-8941-6A5F1D19898A}"/>
            </c:ext>
          </c:extLst>
        </c:ser>
        <c:ser>
          <c:idx val="9"/>
          <c:order val="9"/>
          <c:invertIfNegative val="0"/>
          <c:cat>
            <c:strRef>
              <c:f>'RANKING 2025'!$D$4:$J$4</c:f>
              <c:strCache>
                <c:ptCount val="7"/>
                <c:pt idx="0">
                  <c:v>Diabetes 
Mellitus</c:v>
                </c:pt>
                <c:pt idx="1">
                  <c:v>Hipertension 
Arterial</c:v>
                </c:pt>
                <c:pt idx="2">
                  <c:v>Cáncer 
de Mama</c:v>
                </c:pt>
                <c:pt idx="3">
                  <c:v>Cáncer 
Cervico 
Uterino</c:v>
                </c:pt>
                <c:pt idx="4">
                  <c:v>Atención 
Materna</c:v>
                </c:pt>
                <c:pt idx="5">
                  <c:v>Atencion
Neonatal</c:v>
                </c:pt>
                <c:pt idx="6">
                  <c:v>Sobrepeso 
y 
Obesidad</c:v>
                </c:pt>
              </c:strCache>
            </c:strRef>
          </c:cat>
          <c:val>
            <c:numRef>
              <c:f>'RANKING 2025'!$D$14:$J$14</c:f>
            </c:numRef>
          </c:val>
          <c:extLst>
            <c:ext xmlns:c16="http://schemas.microsoft.com/office/drawing/2014/chart" uri="{C3380CC4-5D6E-409C-BE32-E72D297353CC}">
              <c16:uniqueId val="{00000009-CD9D-44EE-8941-6A5F1D19898A}"/>
            </c:ext>
          </c:extLst>
        </c:ser>
        <c:ser>
          <c:idx val="10"/>
          <c:order val="10"/>
          <c:invertIfNegative val="0"/>
          <c:cat>
            <c:strRef>
              <c:f>'RANKING 2025'!$D$4:$J$4</c:f>
              <c:strCache>
                <c:ptCount val="7"/>
                <c:pt idx="0">
                  <c:v>Diabetes 
Mellitus</c:v>
                </c:pt>
                <c:pt idx="1">
                  <c:v>Hipertension 
Arterial</c:v>
                </c:pt>
                <c:pt idx="2">
                  <c:v>Cáncer 
de Mama</c:v>
                </c:pt>
                <c:pt idx="3">
                  <c:v>Cáncer 
Cervico 
Uterino</c:v>
                </c:pt>
                <c:pt idx="4">
                  <c:v>Atención 
Materna</c:v>
                </c:pt>
                <c:pt idx="5">
                  <c:v>Atencion
Neonatal</c:v>
                </c:pt>
                <c:pt idx="6">
                  <c:v>Sobrepeso 
y 
Obesidad</c:v>
                </c:pt>
              </c:strCache>
            </c:strRef>
          </c:cat>
          <c:val>
            <c:numRef>
              <c:f>'RANKING 2025'!$D$15:$J$15</c:f>
            </c:numRef>
          </c:val>
          <c:extLst>
            <c:ext xmlns:c16="http://schemas.microsoft.com/office/drawing/2014/chart" uri="{C3380CC4-5D6E-409C-BE32-E72D297353CC}">
              <c16:uniqueId val="{0000000A-CD9D-44EE-8941-6A5F1D19898A}"/>
            </c:ext>
          </c:extLst>
        </c:ser>
        <c:ser>
          <c:idx val="11"/>
          <c:order val="11"/>
          <c:invertIfNegative val="0"/>
          <c:cat>
            <c:strRef>
              <c:f>'RANKING 2025'!$D$4:$J$4</c:f>
              <c:strCache>
                <c:ptCount val="7"/>
                <c:pt idx="0">
                  <c:v>Diabetes 
Mellitus</c:v>
                </c:pt>
                <c:pt idx="1">
                  <c:v>Hipertension 
Arterial</c:v>
                </c:pt>
                <c:pt idx="2">
                  <c:v>Cáncer 
de Mama</c:v>
                </c:pt>
                <c:pt idx="3">
                  <c:v>Cáncer 
Cervico 
Uterino</c:v>
                </c:pt>
                <c:pt idx="4">
                  <c:v>Atención 
Materna</c:v>
                </c:pt>
                <c:pt idx="5">
                  <c:v>Atencion
Neonatal</c:v>
                </c:pt>
                <c:pt idx="6">
                  <c:v>Sobrepeso 
y 
Obesidad</c:v>
                </c:pt>
              </c:strCache>
            </c:strRef>
          </c:cat>
          <c:val>
            <c:numRef>
              <c:f>'RANKING 2025'!$D$16:$J$16</c:f>
            </c:numRef>
          </c:val>
          <c:extLst>
            <c:ext xmlns:c16="http://schemas.microsoft.com/office/drawing/2014/chart" uri="{C3380CC4-5D6E-409C-BE32-E72D297353CC}">
              <c16:uniqueId val="{0000000B-CD9D-44EE-8941-6A5F1D19898A}"/>
            </c:ext>
          </c:extLst>
        </c:ser>
        <c:ser>
          <c:idx val="12"/>
          <c:order val="12"/>
          <c:invertIfNegative val="0"/>
          <c:cat>
            <c:strRef>
              <c:f>'RANKING 2025'!$D$4:$J$4</c:f>
              <c:strCache>
                <c:ptCount val="7"/>
                <c:pt idx="0">
                  <c:v>Diabetes 
Mellitus</c:v>
                </c:pt>
                <c:pt idx="1">
                  <c:v>Hipertension 
Arterial</c:v>
                </c:pt>
                <c:pt idx="2">
                  <c:v>Cáncer 
de Mama</c:v>
                </c:pt>
                <c:pt idx="3">
                  <c:v>Cáncer 
Cervico 
Uterino</c:v>
                </c:pt>
                <c:pt idx="4">
                  <c:v>Atención 
Materna</c:v>
                </c:pt>
                <c:pt idx="5">
                  <c:v>Atencion
Neonatal</c:v>
                </c:pt>
                <c:pt idx="6">
                  <c:v>Sobrepeso 
y 
Obesidad</c:v>
                </c:pt>
              </c:strCache>
            </c:strRef>
          </c:cat>
          <c:val>
            <c:numRef>
              <c:f>'RANKING 2025'!$D$17:$J$17</c:f>
            </c:numRef>
          </c:val>
          <c:extLst>
            <c:ext xmlns:c16="http://schemas.microsoft.com/office/drawing/2014/chart" uri="{C3380CC4-5D6E-409C-BE32-E72D297353CC}">
              <c16:uniqueId val="{0000000C-CD9D-44EE-8941-6A5F1D19898A}"/>
            </c:ext>
          </c:extLst>
        </c:ser>
        <c:ser>
          <c:idx val="13"/>
          <c:order val="13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D9D-44EE-8941-6A5F1D19898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D9D-44EE-8941-6A5F1D19898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D9D-44EE-8941-6A5F1D19898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D9D-44EE-8941-6A5F1D19898A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D9D-44EE-8941-6A5F1D19898A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CD9D-44EE-8941-6A5F1D19898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CD9D-44EE-8941-6A5F1D1989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'RANKING 2025'!$D$4:$J$4</c:f>
              <c:strCache>
                <c:ptCount val="7"/>
                <c:pt idx="0">
                  <c:v>Diabetes 
Mellitus</c:v>
                </c:pt>
                <c:pt idx="1">
                  <c:v>Hipertension 
Arterial</c:v>
                </c:pt>
                <c:pt idx="2">
                  <c:v>Cáncer 
de Mama</c:v>
                </c:pt>
                <c:pt idx="3">
                  <c:v>Cáncer 
Cervico 
Uterino</c:v>
                </c:pt>
                <c:pt idx="4">
                  <c:v>Atención 
Materna</c:v>
                </c:pt>
                <c:pt idx="5">
                  <c:v>Atencion
Neonatal</c:v>
                </c:pt>
                <c:pt idx="6">
                  <c:v>Sobrepeso 
y 
Obesidad</c:v>
                </c:pt>
              </c:strCache>
            </c:strRef>
          </c:cat>
          <c:val>
            <c:numRef>
              <c:f>'RANKING 2025'!$D$18:$J$18</c:f>
              <c:numCache>
                <c:formatCode>General</c:formatCode>
                <c:ptCount val="7"/>
                <c:pt idx="0">
                  <c:v>80.5</c:v>
                </c:pt>
                <c:pt idx="1">
                  <c:v>93.8</c:v>
                </c:pt>
                <c:pt idx="2">
                  <c:v>23.7</c:v>
                </c:pt>
                <c:pt idx="3" formatCode="0.0">
                  <c:v>41.6</c:v>
                </c:pt>
                <c:pt idx="4">
                  <c:v>52</c:v>
                </c:pt>
                <c:pt idx="5">
                  <c:v>58.3</c:v>
                </c:pt>
                <c:pt idx="6" formatCode="0.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CD9D-44EE-8941-6A5F1D19898A}"/>
            </c:ext>
          </c:extLst>
        </c:ser>
        <c:ser>
          <c:idx val="14"/>
          <c:order val="14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1AF22"/>
              </a:solidFill>
            </c:spPr>
            <c:extLst>
              <c:ext xmlns:c16="http://schemas.microsoft.com/office/drawing/2014/chart" uri="{C3380CC4-5D6E-409C-BE32-E72D297353CC}">
                <c16:uniqueId val="{0000001D-CD9D-44EE-8941-6A5F1D19898A}"/>
              </c:ext>
            </c:extLst>
          </c:dPt>
          <c:dPt>
            <c:idx val="1"/>
            <c:invertIfNegative val="0"/>
            <c:bubble3D val="0"/>
            <c:spPr>
              <a:solidFill>
                <a:srgbClr val="01AF22"/>
              </a:solidFill>
            </c:spPr>
            <c:extLst>
              <c:ext xmlns:c16="http://schemas.microsoft.com/office/drawing/2014/chart" uri="{C3380CC4-5D6E-409C-BE32-E72D297353CC}">
                <c16:uniqueId val="{0000001F-CD9D-44EE-8941-6A5F1D1989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'RANKING 2025'!$D$4:$J$4</c:f>
              <c:strCache>
                <c:ptCount val="7"/>
                <c:pt idx="0">
                  <c:v>Diabetes 
Mellitus</c:v>
                </c:pt>
                <c:pt idx="1">
                  <c:v>Hipertension 
Arterial</c:v>
                </c:pt>
                <c:pt idx="2">
                  <c:v>Cáncer 
de Mama</c:v>
                </c:pt>
                <c:pt idx="3">
                  <c:v>Cáncer 
Cervico 
Uterino</c:v>
                </c:pt>
                <c:pt idx="4">
                  <c:v>Atención 
Materna</c:v>
                </c:pt>
                <c:pt idx="5">
                  <c:v>Atencion
Neonatal</c:v>
                </c:pt>
                <c:pt idx="6">
                  <c:v>Sobrepeso 
y 
Obesidad</c:v>
                </c:pt>
              </c:strCache>
            </c:strRef>
          </c:cat>
          <c:val>
            <c:numRef>
              <c:f>'RANKING 2025'!$D$19:$J$19</c:f>
              <c:numCache>
                <c:formatCode>General</c:formatCode>
                <c:ptCount val="7"/>
                <c:pt idx="0">
                  <c:v>81</c:v>
                </c:pt>
                <c:pt idx="1">
                  <c:v>93.8</c:v>
                </c:pt>
                <c:pt idx="2">
                  <c:v>29.1</c:v>
                </c:pt>
                <c:pt idx="3" formatCode="0.0">
                  <c:v>43.1</c:v>
                </c:pt>
                <c:pt idx="4" formatCode="0.0">
                  <c:v>41.1</c:v>
                </c:pt>
                <c:pt idx="5">
                  <c:v>58.3</c:v>
                </c:pt>
                <c:pt idx="6" formatCode="0.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D9D-44EE-8941-6A5F1D198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50694784"/>
        <c:axId val="350712960"/>
      </c:barChart>
      <c:catAx>
        <c:axId val="3506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50712960"/>
        <c:crosses val="autoZero"/>
        <c:auto val="1"/>
        <c:lblAlgn val="ctr"/>
        <c:lblOffset val="100"/>
        <c:noMultiLvlLbl val="0"/>
      </c:catAx>
      <c:valAx>
        <c:axId val="3507129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506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20814668718205E-2"/>
          <c:y val="5.5654754079290297E-2"/>
          <c:w val="0.90416588271299969"/>
          <c:h val="0.7687288007974126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'RANKING 2025'!$M$4:$Q$4</c:f>
              <c:strCache>
                <c:ptCount val="5"/>
                <c:pt idx="0">
                  <c:v>Primer Nivel</c:v>
                </c:pt>
                <c:pt idx="1">
                  <c:v>Segundo Nivel</c:v>
                </c:pt>
                <c:pt idx="2">
                  <c:v>Vigilancia Epidemiologica</c:v>
                </c:pt>
                <c:pt idx="3">
                  <c:v>Educación</c:v>
                </c:pt>
                <c:pt idx="4">
                  <c:v>Investigación</c:v>
                </c:pt>
              </c:strCache>
            </c:strRef>
          </c:cat>
          <c:val>
            <c:numRef>
              <c:f>'RANKING 2025'!$M$5:$Q$5</c:f>
            </c:numRef>
          </c:val>
          <c:extLst>
            <c:ext xmlns:c16="http://schemas.microsoft.com/office/drawing/2014/chart" uri="{C3380CC4-5D6E-409C-BE32-E72D297353CC}">
              <c16:uniqueId val="{00000000-D491-407C-8CC3-11475F2F841F}"/>
            </c:ext>
          </c:extLst>
        </c:ser>
        <c:ser>
          <c:idx val="1"/>
          <c:order val="1"/>
          <c:invertIfNegative val="0"/>
          <c:cat>
            <c:strRef>
              <c:f>'RANKING 2025'!$M$4:$Q$4</c:f>
              <c:strCache>
                <c:ptCount val="5"/>
                <c:pt idx="0">
                  <c:v>Primer Nivel</c:v>
                </c:pt>
                <c:pt idx="1">
                  <c:v>Segundo Nivel</c:v>
                </c:pt>
                <c:pt idx="2">
                  <c:v>Vigilancia Epidemiologica</c:v>
                </c:pt>
                <c:pt idx="3">
                  <c:v>Educación</c:v>
                </c:pt>
                <c:pt idx="4">
                  <c:v>Investigación</c:v>
                </c:pt>
              </c:strCache>
            </c:strRef>
          </c:cat>
          <c:val>
            <c:numRef>
              <c:f>'RANKING 2025'!$M$6:$Q$6</c:f>
            </c:numRef>
          </c:val>
          <c:extLst>
            <c:ext xmlns:c16="http://schemas.microsoft.com/office/drawing/2014/chart" uri="{C3380CC4-5D6E-409C-BE32-E72D297353CC}">
              <c16:uniqueId val="{00000001-D491-407C-8CC3-11475F2F841F}"/>
            </c:ext>
          </c:extLst>
        </c:ser>
        <c:ser>
          <c:idx val="2"/>
          <c:order val="2"/>
          <c:invertIfNegative val="0"/>
          <c:cat>
            <c:strRef>
              <c:f>'RANKING 2025'!$M$4:$Q$4</c:f>
              <c:strCache>
                <c:ptCount val="5"/>
                <c:pt idx="0">
                  <c:v>Primer Nivel</c:v>
                </c:pt>
                <c:pt idx="1">
                  <c:v>Segundo Nivel</c:v>
                </c:pt>
                <c:pt idx="2">
                  <c:v>Vigilancia Epidemiologica</c:v>
                </c:pt>
                <c:pt idx="3">
                  <c:v>Educación</c:v>
                </c:pt>
                <c:pt idx="4">
                  <c:v>Investigación</c:v>
                </c:pt>
              </c:strCache>
            </c:strRef>
          </c:cat>
          <c:val>
            <c:numRef>
              <c:f>'RANKING 2025'!$M$7:$Q$7</c:f>
            </c:numRef>
          </c:val>
          <c:extLst>
            <c:ext xmlns:c16="http://schemas.microsoft.com/office/drawing/2014/chart" uri="{C3380CC4-5D6E-409C-BE32-E72D297353CC}">
              <c16:uniqueId val="{00000002-D491-407C-8CC3-11475F2F841F}"/>
            </c:ext>
          </c:extLst>
        </c:ser>
        <c:ser>
          <c:idx val="3"/>
          <c:order val="3"/>
          <c:invertIfNegative val="0"/>
          <c:cat>
            <c:strRef>
              <c:f>'RANKING 2025'!$M$4:$Q$4</c:f>
              <c:strCache>
                <c:ptCount val="5"/>
                <c:pt idx="0">
                  <c:v>Primer Nivel</c:v>
                </c:pt>
                <c:pt idx="1">
                  <c:v>Segundo Nivel</c:v>
                </c:pt>
                <c:pt idx="2">
                  <c:v>Vigilancia Epidemiologica</c:v>
                </c:pt>
                <c:pt idx="3">
                  <c:v>Educación</c:v>
                </c:pt>
                <c:pt idx="4">
                  <c:v>Investigación</c:v>
                </c:pt>
              </c:strCache>
            </c:strRef>
          </c:cat>
          <c:val>
            <c:numRef>
              <c:f>'RANKING 2025'!$M$8:$Q$8</c:f>
            </c:numRef>
          </c:val>
          <c:extLst>
            <c:ext xmlns:c16="http://schemas.microsoft.com/office/drawing/2014/chart" uri="{C3380CC4-5D6E-409C-BE32-E72D297353CC}">
              <c16:uniqueId val="{00000003-D491-407C-8CC3-11475F2F841F}"/>
            </c:ext>
          </c:extLst>
        </c:ser>
        <c:ser>
          <c:idx val="4"/>
          <c:order val="4"/>
          <c:invertIfNegative val="0"/>
          <c:cat>
            <c:strRef>
              <c:f>'RANKING 2025'!$M$4:$Q$4</c:f>
              <c:strCache>
                <c:ptCount val="5"/>
                <c:pt idx="0">
                  <c:v>Primer Nivel</c:v>
                </c:pt>
                <c:pt idx="1">
                  <c:v>Segundo Nivel</c:v>
                </c:pt>
                <c:pt idx="2">
                  <c:v>Vigilancia Epidemiologica</c:v>
                </c:pt>
                <c:pt idx="3">
                  <c:v>Educación</c:v>
                </c:pt>
                <c:pt idx="4">
                  <c:v>Investigación</c:v>
                </c:pt>
              </c:strCache>
            </c:strRef>
          </c:cat>
          <c:val>
            <c:numRef>
              <c:f>'RANKING 2025'!$M$9:$Q$9</c:f>
            </c:numRef>
          </c:val>
          <c:extLst>
            <c:ext xmlns:c16="http://schemas.microsoft.com/office/drawing/2014/chart" uri="{C3380CC4-5D6E-409C-BE32-E72D297353CC}">
              <c16:uniqueId val="{00000004-D491-407C-8CC3-11475F2F841F}"/>
            </c:ext>
          </c:extLst>
        </c:ser>
        <c:ser>
          <c:idx val="5"/>
          <c:order val="5"/>
          <c:invertIfNegative val="0"/>
          <c:cat>
            <c:strRef>
              <c:f>'RANKING 2025'!$M$4:$Q$4</c:f>
              <c:strCache>
                <c:ptCount val="5"/>
                <c:pt idx="0">
                  <c:v>Primer Nivel</c:v>
                </c:pt>
                <c:pt idx="1">
                  <c:v>Segundo Nivel</c:v>
                </c:pt>
                <c:pt idx="2">
                  <c:v>Vigilancia Epidemiologica</c:v>
                </c:pt>
                <c:pt idx="3">
                  <c:v>Educación</c:v>
                </c:pt>
                <c:pt idx="4">
                  <c:v>Investigación</c:v>
                </c:pt>
              </c:strCache>
            </c:strRef>
          </c:cat>
          <c:val>
            <c:numRef>
              <c:f>'RANKING 2025'!$M$10:$Q$10</c:f>
            </c:numRef>
          </c:val>
          <c:extLst>
            <c:ext xmlns:c16="http://schemas.microsoft.com/office/drawing/2014/chart" uri="{C3380CC4-5D6E-409C-BE32-E72D297353CC}">
              <c16:uniqueId val="{00000005-D491-407C-8CC3-11475F2F841F}"/>
            </c:ext>
          </c:extLst>
        </c:ser>
        <c:ser>
          <c:idx val="6"/>
          <c:order val="6"/>
          <c:invertIfNegative val="0"/>
          <c:cat>
            <c:strRef>
              <c:f>'RANKING 2025'!$M$4:$Q$4</c:f>
              <c:strCache>
                <c:ptCount val="5"/>
                <c:pt idx="0">
                  <c:v>Primer Nivel</c:v>
                </c:pt>
                <c:pt idx="1">
                  <c:v>Segundo Nivel</c:v>
                </c:pt>
                <c:pt idx="2">
                  <c:v>Vigilancia Epidemiologica</c:v>
                </c:pt>
                <c:pt idx="3">
                  <c:v>Educación</c:v>
                </c:pt>
                <c:pt idx="4">
                  <c:v>Investigación</c:v>
                </c:pt>
              </c:strCache>
            </c:strRef>
          </c:cat>
          <c:val>
            <c:numRef>
              <c:f>'RANKING 2025'!$M$11:$Q$11</c:f>
            </c:numRef>
          </c:val>
          <c:extLst>
            <c:ext xmlns:c16="http://schemas.microsoft.com/office/drawing/2014/chart" uri="{C3380CC4-5D6E-409C-BE32-E72D297353CC}">
              <c16:uniqueId val="{00000006-D491-407C-8CC3-11475F2F841F}"/>
            </c:ext>
          </c:extLst>
        </c:ser>
        <c:ser>
          <c:idx val="7"/>
          <c:order val="7"/>
          <c:invertIfNegative val="0"/>
          <c:cat>
            <c:strRef>
              <c:f>'RANKING 2025'!$M$4:$Q$4</c:f>
              <c:strCache>
                <c:ptCount val="5"/>
                <c:pt idx="0">
                  <c:v>Primer Nivel</c:v>
                </c:pt>
                <c:pt idx="1">
                  <c:v>Segundo Nivel</c:v>
                </c:pt>
                <c:pt idx="2">
                  <c:v>Vigilancia Epidemiologica</c:v>
                </c:pt>
                <c:pt idx="3">
                  <c:v>Educación</c:v>
                </c:pt>
                <c:pt idx="4">
                  <c:v>Investigación</c:v>
                </c:pt>
              </c:strCache>
            </c:strRef>
          </c:cat>
          <c:val>
            <c:numRef>
              <c:f>'RANKING 2025'!$M$12:$Q$12</c:f>
            </c:numRef>
          </c:val>
          <c:extLst>
            <c:ext xmlns:c16="http://schemas.microsoft.com/office/drawing/2014/chart" uri="{C3380CC4-5D6E-409C-BE32-E72D297353CC}">
              <c16:uniqueId val="{00000007-D491-407C-8CC3-11475F2F841F}"/>
            </c:ext>
          </c:extLst>
        </c:ser>
        <c:ser>
          <c:idx val="8"/>
          <c:order val="8"/>
          <c:invertIfNegative val="0"/>
          <c:cat>
            <c:strRef>
              <c:f>'RANKING 2025'!$M$4:$Q$4</c:f>
              <c:strCache>
                <c:ptCount val="5"/>
                <c:pt idx="0">
                  <c:v>Primer Nivel</c:v>
                </c:pt>
                <c:pt idx="1">
                  <c:v>Segundo Nivel</c:v>
                </c:pt>
                <c:pt idx="2">
                  <c:v>Vigilancia Epidemiologica</c:v>
                </c:pt>
                <c:pt idx="3">
                  <c:v>Educación</c:v>
                </c:pt>
                <c:pt idx="4">
                  <c:v>Investigación</c:v>
                </c:pt>
              </c:strCache>
            </c:strRef>
          </c:cat>
          <c:val>
            <c:numRef>
              <c:f>'RANKING 2025'!$M$13:$Q$13</c:f>
            </c:numRef>
          </c:val>
          <c:extLst>
            <c:ext xmlns:c16="http://schemas.microsoft.com/office/drawing/2014/chart" uri="{C3380CC4-5D6E-409C-BE32-E72D297353CC}">
              <c16:uniqueId val="{00000008-D491-407C-8CC3-11475F2F841F}"/>
            </c:ext>
          </c:extLst>
        </c:ser>
        <c:ser>
          <c:idx val="9"/>
          <c:order val="9"/>
          <c:invertIfNegative val="0"/>
          <c:cat>
            <c:strRef>
              <c:f>'RANKING 2025'!$M$4:$Q$4</c:f>
              <c:strCache>
                <c:ptCount val="5"/>
                <c:pt idx="0">
                  <c:v>Primer Nivel</c:v>
                </c:pt>
                <c:pt idx="1">
                  <c:v>Segundo Nivel</c:v>
                </c:pt>
                <c:pt idx="2">
                  <c:v>Vigilancia Epidemiologica</c:v>
                </c:pt>
                <c:pt idx="3">
                  <c:v>Educación</c:v>
                </c:pt>
                <c:pt idx="4">
                  <c:v>Investigación</c:v>
                </c:pt>
              </c:strCache>
            </c:strRef>
          </c:cat>
          <c:val>
            <c:numRef>
              <c:f>'RANKING 2025'!$M$14:$Q$14</c:f>
            </c:numRef>
          </c:val>
          <c:extLst>
            <c:ext xmlns:c16="http://schemas.microsoft.com/office/drawing/2014/chart" uri="{C3380CC4-5D6E-409C-BE32-E72D297353CC}">
              <c16:uniqueId val="{00000009-D491-407C-8CC3-11475F2F841F}"/>
            </c:ext>
          </c:extLst>
        </c:ser>
        <c:ser>
          <c:idx val="10"/>
          <c:order val="10"/>
          <c:invertIfNegative val="0"/>
          <c:cat>
            <c:strRef>
              <c:f>'RANKING 2025'!$M$4:$Q$4</c:f>
              <c:strCache>
                <c:ptCount val="5"/>
                <c:pt idx="0">
                  <c:v>Primer Nivel</c:v>
                </c:pt>
                <c:pt idx="1">
                  <c:v>Segundo Nivel</c:v>
                </c:pt>
                <c:pt idx="2">
                  <c:v>Vigilancia Epidemiologica</c:v>
                </c:pt>
                <c:pt idx="3">
                  <c:v>Educación</c:v>
                </c:pt>
                <c:pt idx="4">
                  <c:v>Investigación</c:v>
                </c:pt>
              </c:strCache>
            </c:strRef>
          </c:cat>
          <c:val>
            <c:numRef>
              <c:f>'RANKING 2025'!$M$15:$Q$15</c:f>
            </c:numRef>
          </c:val>
          <c:extLst>
            <c:ext xmlns:c16="http://schemas.microsoft.com/office/drawing/2014/chart" uri="{C3380CC4-5D6E-409C-BE32-E72D297353CC}">
              <c16:uniqueId val="{0000000A-D491-407C-8CC3-11475F2F841F}"/>
            </c:ext>
          </c:extLst>
        </c:ser>
        <c:ser>
          <c:idx val="11"/>
          <c:order val="11"/>
          <c:invertIfNegative val="0"/>
          <c:cat>
            <c:strRef>
              <c:f>'RANKING 2025'!$M$4:$Q$4</c:f>
              <c:strCache>
                <c:ptCount val="5"/>
                <c:pt idx="0">
                  <c:v>Primer Nivel</c:v>
                </c:pt>
                <c:pt idx="1">
                  <c:v>Segundo Nivel</c:v>
                </c:pt>
                <c:pt idx="2">
                  <c:v>Vigilancia Epidemiologica</c:v>
                </c:pt>
                <c:pt idx="3">
                  <c:v>Educación</c:v>
                </c:pt>
                <c:pt idx="4">
                  <c:v>Investigación</c:v>
                </c:pt>
              </c:strCache>
            </c:strRef>
          </c:cat>
          <c:val>
            <c:numRef>
              <c:f>'RANKING 2025'!$M$16:$Q$16</c:f>
            </c:numRef>
          </c:val>
          <c:extLst>
            <c:ext xmlns:c16="http://schemas.microsoft.com/office/drawing/2014/chart" uri="{C3380CC4-5D6E-409C-BE32-E72D297353CC}">
              <c16:uniqueId val="{0000000B-D491-407C-8CC3-11475F2F841F}"/>
            </c:ext>
          </c:extLst>
        </c:ser>
        <c:ser>
          <c:idx val="12"/>
          <c:order val="12"/>
          <c:invertIfNegative val="0"/>
          <c:cat>
            <c:strRef>
              <c:f>'RANKING 2025'!$M$4:$Q$4</c:f>
              <c:strCache>
                <c:ptCount val="5"/>
                <c:pt idx="0">
                  <c:v>Primer Nivel</c:v>
                </c:pt>
                <c:pt idx="1">
                  <c:v>Segundo Nivel</c:v>
                </c:pt>
                <c:pt idx="2">
                  <c:v>Vigilancia Epidemiologica</c:v>
                </c:pt>
                <c:pt idx="3">
                  <c:v>Educación</c:v>
                </c:pt>
                <c:pt idx="4">
                  <c:v>Investigación</c:v>
                </c:pt>
              </c:strCache>
            </c:strRef>
          </c:cat>
          <c:val>
            <c:numRef>
              <c:f>'RANKING 2025'!$M$17:$Q$17</c:f>
            </c:numRef>
          </c:val>
          <c:extLst>
            <c:ext xmlns:c16="http://schemas.microsoft.com/office/drawing/2014/chart" uri="{C3380CC4-5D6E-409C-BE32-E72D297353CC}">
              <c16:uniqueId val="{0000000C-D491-407C-8CC3-11475F2F841F}"/>
            </c:ext>
          </c:extLst>
        </c:ser>
        <c:ser>
          <c:idx val="13"/>
          <c:order val="13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491-407C-8CC3-11475F2F841F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491-407C-8CC3-11475F2F84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'RANKING 2025'!$M$4:$Q$4</c:f>
              <c:strCache>
                <c:ptCount val="5"/>
                <c:pt idx="0">
                  <c:v>Primer Nivel</c:v>
                </c:pt>
                <c:pt idx="1">
                  <c:v>Segundo Nivel</c:v>
                </c:pt>
                <c:pt idx="2">
                  <c:v>Vigilancia Epidemiologica</c:v>
                </c:pt>
                <c:pt idx="3">
                  <c:v>Educación</c:v>
                </c:pt>
                <c:pt idx="4">
                  <c:v>Investigación</c:v>
                </c:pt>
              </c:strCache>
            </c:strRef>
          </c:cat>
          <c:val>
            <c:numRef>
              <c:f>'RANKING 2025'!$M$18:$Q$18</c:f>
              <c:numCache>
                <c:formatCode>0.0</c:formatCode>
                <c:ptCount val="5"/>
                <c:pt idx="0">
                  <c:v>79.400000000000006</c:v>
                </c:pt>
                <c:pt idx="1">
                  <c:v>68</c:v>
                </c:pt>
                <c:pt idx="2">
                  <c:v>91.7</c:v>
                </c:pt>
                <c:pt idx="3" formatCode="0">
                  <c:v>100</c:v>
                </c:pt>
                <c:pt idx="4" formatCode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491-407C-8CC3-11475F2F841F}"/>
            </c:ext>
          </c:extLst>
        </c:ser>
        <c:ser>
          <c:idx val="14"/>
          <c:order val="14"/>
          <c:spPr>
            <a:solidFill>
              <a:srgbClr val="01AF2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4-D491-407C-8CC3-11475F2F84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'RANKING 2025'!$M$4:$Q$4</c:f>
              <c:strCache>
                <c:ptCount val="5"/>
                <c:pt idx="0">
                  <c:v>Primer Nivel</c:v>
                </c:pt>
                <c:pt idx="1">
                  <c:v>Segundo Nivel</c:v>
                </c:pt>
                <c:pt idx="2">
                  <c:v>Vigilancia Epidemiologica</c:v>
                </c:pt>
                <c:pt idx="3">
                  <c:v>Educación</c:v>
                </c:pt>
                <c:pt idx="4">
                  <c:v>Investigación</c:v>
                </c:pt>
              </c:strCache>
            </c:strRef>
          </c:cat>
          <c:val>
            <c:numRef>
              <c:f>'RANKING 2025'!$M$19:$Q$19</c:f>
              <c:numCache>
                <c:formatCode>0.0</c:formatCode>
                <c:ptCount val="5"/>
                <c:pt idx="0">
                  <c:v>99.1</c:v>
                </c:pt>
                <c:pt idx="1">
                  <c:v>68.400000000000006</c:v>
                </c:pt>
                <c:pt idx="2">
                  <c:v>91.7</c:v>
                </c:pt>
                <c:pt idx="3" formatCode="0">
                  <c:v>100</c:v>
                </c:pt>
                <c:pt idx="4" formatCode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491-407C-8CC3-11475F2F8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50734208"/>
        <c:axId val="350735744"/>
      </c:barChart>
      <c:catAx>
        <c:axId val="35073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50735744"/>
        <c:crosses val="autoZero"/>
        <c:auto val="1"/>
        <c:lblAlgn val="ctr"/>
        <c:lblOffset val="100"/>
        <c:noMultiLvlLbl val="0"/>
      </c:catAx>
      <c:valAx>
        <c:axId val="3507357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5073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683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270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917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userDrawn="1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A095EE-1BB4-009F-5082-9C127FC7B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8" y="0"/>
            <a:ext cx="12181932" cy="68636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37F61D-AFFB-0E88-233D-D155AA91D8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1174" y="220956"/>
            <a:ext cx="7989653" cy="11119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userDrawn="1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F74AA9-41D3-CA1D-8A06-20D265CA2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9464"/>
            <a:ext cx="12208875" cy="68485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855BA84-46E0-101B-8A91-4C5C8BCB64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8748" y="5987285"/>
            <a:ext cx="6178821" cy="8599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userDrawn="1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5E1AA1-E7F1-EB3D-D29B-CCC8ACFB2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3" y="0"/>
            <a:ext cx="12184194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B6AA57-802E-34C7-0CE5-A1DB628DC4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6009" y="345521"/>
            <a:ext cx="3796854" cy="107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235c341f5e_19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3235c341f5e_19_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3235c341f5e_19_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3235c341f5e_19_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35c341f5e_19_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3235c341f5e_19_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3235c341f5e_19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35c341f5e_19_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3235c341f5e_19_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g3235c341f5e_19_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g3235c341f5e_19_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3235c341f5e_19_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3235c341f5e_19_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35c341f5e_19_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3235c341f5e_19_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g3235c341f5e_19_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g3235c341f5e_19_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235c341f5e_19_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3235c341f5e_19_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35c341f5e_19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3235c341f5e_19_6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3235c341f5e_19_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3235c341f5e_19_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3235c341f5e_19_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35c341f5e_19_6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3235c341f5e_19_6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g3235c341f5e_19_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3235c341f5e_19_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235c341f5e_19_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235c341f5e_19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g3235c341f5e_19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3235c341f5e_19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3235c341f5e_19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3235c341f5e_19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252845" y="1808921"/>
            <a:ext cx="11686310" cy="87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algn="ctr"/>
            <a:r>
              <a:rPr lang="es-MX" sz="4400" dirty="0">
                <a:solidFill>
                  <a:srgbClr val="A17C46"/>
                </a:solidFill>
                <a:latin typeface="Montserrat Bold"/>
              </a:rPr>
              <a:t>Procesos Salud-Enfermedad</a:t>
            </a:r>
          </a:p>
          <a:p>
            <a:pPr algn="ctr"/>
            <a:r>
              <a:rPr lang="es-MX" sz="4400" dirty="0">
                <a:solidFill>
                  <a:srgbClr val="A17C46"/>
                </a:solidFill>
                <a:latin typeface="Montserrat Bold"/>
              </a:rPr>
              <a:t>Coordinación Normativa</a:t>
            </a:r>
          </a:p>
          <a:p>
            <a:pPr algn="ctr">
              <a:lnSpc>
                <a:spcPct val="90000"/>
              </a:lnSpc>
              <a:buClr>
                <a:srgbClr val="EDD899"/>
              </a:buClr>
              <a:buSzPts val="4400"/>
            </a:pPr>
            <a:endParaRPr lang="es-MX" sz="4400" dirty="0">
              <a:solidFill>
                <a:srgbClr val="A17C46"/>
              </a:solidFill>
              <a:latin typeface="Montserrat Bold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607127" y="303091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Bold"/>
                <a:cs typeface="Montserrat Bold"/>
              </a:rPr>
              <a:t>Ranking Oficial Febrero 2025</a:t>
            </a:r>
          </a:p>
          <a:p>
            <a:pPr algn="ctr"/>
            <a:endParaRPr lang="es-ES" sz="2800" dirty="0">
              <a:solidFill>
                <a:srgbClr val="A17C46"/>
              </a:solidFill>
              <a:latin typeface="Montserrat Bold"/>
              <a:cs typeface="Montserrat Bold"/>
            </a:endParaRPr>
          </a:p>
        </p:txBody>
      </p:sp>
      <p:cxnSp>
        <p:nvCxnSpPr>
          <p:cNvPr id="94" name="Google Shape;94;p2"/>
          <p:cNvCxnSpPr/>
          <p:nvPr/>
        </p:nvCxnSpPr>
        <p:spPr>
          <a:xfrm>
            <a:off x="2829697" y="2783225"/>
            <a:ext cx="6524368" cy="0"/>
          </a:xfrm>
          <a:prstGeom prst="straightConnector1">
            <a:avLst/>
          </a:prstGeom>
          <a:noFill/>
          <a:ln w="38100" cap="flat" cmpd="sng">
            <a:solidFill>
              <a:srgbClr val="EDD8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93;p2">
            <a:extLst>
              <a:ext uri="{FF2B5EF4-FFF2-40B4-BE49-F238E27FC236}">
                <a16:creationId xmlns:a16="http://schemas.microsoft.com/office/drawing/2014/main" id="{86ED01D5-BC26-EFFB-FE9E-04876031EAB9}"/>
              </a:ext>
            </a:extLst>
          </p:cNvPr>
          <p:cNvSpPr txBox="1"/>
          <p:nvPr/>
        </p:nvSpPr>
        <p:spPr>
          <a:xfrm>
            <a:off x="3556497" y="3938652"/>
            <a:ext cx="5070768" cy="87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ctr"/>
            <a:r>
              <a:rPr lang="es-ES" sz="2000" dirty="0">
                <a:solidFill>
                  <a:srgbClr val="A17C46"/>
                </a:solidFill>
                <a:latin typeface="Montserrat Bold"/>
                <a:cs typeface="Montserrat Bold"/>
              </a:rPr>
              <a:t>Coordinación de Información y Análisis Estratégico</a:t>
            </a:r>
          </a:p>
          <a:p>
            <a:pPr algn="ctr"/>
            <a:r>
              <a:rPr lang="es-ES" sz="2000" dirty="0">
                <a:solidFill>
                  <a:srgbClr val="A17C46"/>
                </a:solidFill>
                <a:latin typeface="Montserrat Bold"/>
                <a:cs typeface="Montserrat Bold"/>
              </a:rPr>
              <a:t>Tepic, Nayarit</a:t>
            </a:r>
            <a:r>
              <a:rPr lang="es-ES" sz="2800" dirty="0">
                <a:solidFill>
                  <a:srgbClr val="A17C46"/>
                </a:solidFill>
                <a:latin typeface="Montserrat Bold"/>
                <a:cs typeface="Montserrat Bold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932487-99D3-88E6-BD6F-ED5A0FC587F5}"/>
              </a:ext>
            </a:extLst>
          </p:cNvPr>
          <p:cNvSpPr txBox="1"/>
          <p:nvPr/>
        </p:nvSpPr>
        <p:spPr>
          <a:xfrm>
            <a:off x="7408718" y="5818909"/>
            <a:ext cx="4530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solidFill>
                  <a:srgbClr val="A17C46"/>
                </a:solidFill>
                <a:latin typeface="Montserrat Bold"/>
              </a:rPr>
              <a:t>Junio, 2025</a:t>
            </a:r>
            <a:endParaRPr lang="es-MX" sz="2000" dirty="0">
              <a:solidFill>
                <a:srgbClr val="A17C46"/>
              </a:solidFill>
              <a:latin typeface="Montserra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E3BB-8B3D-3C60-ECAB-9C14C14B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9 CuadroTexto">
            <a:extLst>
              <a:ext uri="{FF2B5EF4-FFF2-40B4-BE49-F238E27FC236}">
                <a16:creationId xmlns:a16="http://schemas.microsoft.com/office/drawing/2014/main" id="{BCA14D79-6E84-3C56-B8A9-A13FDC0AC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978" y="1605267"/>
            <a:ext cx="1644952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Embarazo – Vigilancia Prenatal</a:t>
            </a:r>
            <a:endParaRPr lang="en-US" altLang="es-MX" sz="813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49 CuadroTexto">
            <a:extLst>
              <a:ext uri="{FF2B5EF4-FFF2-40B4-BE49-F238E27FC236}">
                <a16:creationId xmlns:a16="http://schemas.microsoft.com/office/drawing/2014/main" id="{748496C5-550F-7CE4-A48D-493AED717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0646" y="1569755"/>
            <a:ext cx="1361117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Desenlace del binomio</a:t>
            </a:r>
          </a:p>
        </p:txBody>
      </p:sp>
      <p:sp>
        <p:nvSpPr>
          <p:cNvPr id="4" name="39 CuadroTexto">
            <a:extLst>
              <a:ext uri="{FF2B5EF4-FFF2-40B4-BE49-F238E27FC236}">
                <a16:creationId xmlns:a16="http://schemas.microsoft.com/office/drawing/2014/main" id="{25A364C3-7FA1-746B-90F6-6C224A2D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11" y="1576238"/>
            <a:ext cx="781622" cy="31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 en Edad Fértil</a:t>
            </a:r>
            <a:endParaRPr lang="en-US" altLang="es-MX" sz="813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37 Conector recto de flecha">
            <a:extLst>
              <a:ext uri="{FF2B5EF4-FFF2-40B4-BE49-F238E27FC236}">
                <a16:creationId xmlns:a16="http://schemas.microsoft.com/office/drawing/2014/main" id="{E3275D86-547D-ABFA-AB35-A5A2A80D6731}"/>
              </a:ext>
            </a:extLst>
          </p:cNvPr>
          <p:cNvCxnSpPr/>
          <p:nvPr/>
        </p:nvCxnSpPr>
        <p:spPr>
          <a:xfrm>
            <a:off x="3413545" y="1268522"/>
            <a:ext cx="0" cy="4666074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3 CuadroTexto">
            <a:extLst>
              <a:ext uri="{FF2B5EF4-FFF2-40B4-BE49-F238E27FC236}">
                <a16:creationId xmlns:a16="http://schemas.microsoft.com/office/drawing/2014/main" id="{A63AA833-F3A1-E3E0-36A2-8F78B79EA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645" y="1569575"/>
            <a:ext cx="3347962" cy="45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del Embarazo complicado y/o Atención del Parto Normal o Complicado</a:t>
            </a:r>
          </a:p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Puerperio Normal o Complicado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37 Conector recto de flecha">
            <a:extLst>
              <a:ext uri="{FF2B5EF4-FFF2-40B4-BE49-F238E27FC236}">
                <a16:creationId xmlns:a16="http://schemas.microsoft.com/office/drawing/2014/main" id="{2DBD162B-B09A-7356-020E-F4D664036692}"/>
              </a:ext>
            </a:extLst>
          </p:cNvPr>
          <p:cNvCxnSpPr/>
          <p:nvPr/>
        </p:nvCxnSpPr>
        <p:spPr>
          <a:xfrm>
            <a:off x="7244486" y="1702876"/>
            <a:ext cx="0" cy="4143560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37 Conector recto de flecha">
            <a:extLst>
              <a:ext uri="{FF2B5EF4-FFF2-40B4-BE49-F238E27FC236}">
                <a16:creationId xmlns:a16="http://schemas.microsoft.com/office/drawing/2014/main" id="{EF6213E5-6D9D-01EA-5A47-F32240050D6B}"/>
              </a:ext>
            </a:extLst>
          </p:cNvPr>
          <p:cNvCxnSpPr/>
          <p:nvPr/>
        </p:nvCxnSpPr>
        <p:spPr>
          <a:xfrm>
            <a:off x="54311" y="2043220"/>
            <a:ext cx="12052233" cy="0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39 CuadroTexto">
            <a:extLst>
              <a:ext uri="{FF2B5EF4-FFF2-40B4-BE49-F238E27FC236}">
                <a16:creationId xmlns:a16="http://schemas.microsoft.com/office/drawing/2014/main" id="{5372E7A6-71CD-92E8-45C0-C482F2FA7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446" y="2077119"/>
            <a:ext cx="1746015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Detección oportuna Identificación y atención de factores de riesgo.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48 CuadroTexto">
            <a:extLst>
              <a:ext uri="{FF2B5EF4-FFF2-40B4-BE49-F238E27FC236}">
                <a16:creationId xmlns:a16="http://schemas.microsoft.com/office/drawing/2014/main" id="{3D2DF128-01E3-3685-8B10-D4C67402D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9071" y="2062067"/>
            <a:ext cx="2217998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Tratamiento de las Complicaciones Tempranas o Tardías. Rehabilitación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49 CuadroTexto">
            <a:extLst>
              <a:ext uri="{FF2B5EF4-FFF2-40B4-BE49-F238E27FC236}">
                <a16:creationId xmlns:a16="http://schemas.microsoft.com/office/drawing/2014/main" id="{163F6B7B-32D9-0315-D69C-4D9A392EA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3093" y="2065293"/>
            <a:ext cx="977296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Desenlace del impacto en salud</a:t>
            </a:r>
          </a:p>
        </p:txBody>
      </p:sp>
      <p:sp>
        <p:nvSpPr>
          <p:cNvPr id="14" name="53 CuadroTexto">
            <a:extLst>
              <a:ext uri="{FF2B5EF4-FFF2-40B4-BE49-F238E27FC236}">
                <a16:creationId xmlns:a16="http://schemas.microsoft.com/office/drawing/2014/main" id="{3F27083D-CDCA-D8CF-0957-A134F2DA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972" y="2065293"/>
            <a:ext cx="3624271" cy="34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Diagnóstico, Tratamiento y Control. Identificación </a:t>
            </a:r>
          </a:p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y manejo oportuno de complicaciones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9 CuadroTexto">
            <a:extLst>
              <a:ext uri="{FF2B5EF4-FFF2-40B4-BE49-F238E27FC236}">
                <a16:creationId xmlns:a16="http://schemas.microsoft.com/office/drawing/2014/main" id="{1B5B7E7E-25D9-94ED-9835-84E6627A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" y="2071744"/>
            <a:ext cx="820326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Promoción de la Salud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35 Rectángulo redondeado">
            <a:extLst>
              <a:ext uri="{FF2B5EF4-FFF2-40B4-BE49-F238E27FC236}">
                <a16:creationId xmlns:a16="http://schemas.microsoft.com/office/drawing/2014/main" id="{FB8150D8-A5DD-5A0F-7CD5-66CE3F696E37}"/>
              </a:ext>
            </a:extLst>
          </p:cNvPr>
          <p:cNvSpPr/>
          <p:nvPr/>
        </p:nvSpPr>
        <p:spPr bwMode="auto">
          <a:xfrm>
            <a:off x="338764" y="2717602"/>
            <a:ext cx="2848319" cy="3418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E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Materna 01- </a:t>
            </a:r>
            <a:r>
              <a:rPr lang="es-ES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Proporción de Adolescentes embarazadas</a:t>
            </a:r>
          </a:p>
        </p:txBody>
      </p:sp>
      <p:sp>
        <p:nvSpPr>
          <p:cNvPr id="17" name="135 Rectángulo redondeado">
            <a:extLst>
              <a:ext uri="{FF2B5EF4-FFF2-40B4-BE49-F238E27FC236}">
                <a16:creationId xmlns:a16="http://schemas.microsoft.com/office/drawing/2014/main" id="{E5AFFB21-5FEF-F022-711C-EBE07AE65F60}"/>
              </a:ext>
            </a:extLst>
          </p:cNvPr>
          <p:cNvSpPr/>
          <p:nvPr/>
        </p:nvSpPr>
        <p:spPr bwMode="auto">
          <a:xfrm>
            <a:off x="338764" y="4219048"/>
            <a:ext cx="2830899" cy="4386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E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Materna 03- </a:t>
            </a:r>
            <a:r>
              <a:rPr lang="es-ES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Promedio de atenciones prenatales por embarazada</a:t>
            </a:r>
          </a:p>
        </p:txBody>
      </p:sp>
      <p:grpSp>
        <p:nvGrpSpPr>
          <p:cNvPr id="18" name="1 Grupo">
            <a:extLst>
              <a:ext uri="{FF2B5EF4-FFF2-40B4-BE49-F238E27FC236}">
                <a16:creationId xmlns:a16="http://schemas.microsoft.com/office/drawing/2014/main" id="{10BCE733-DF82-A4CC-BF68-839AD0DA92BD}"/>
              </a:ext>
            </a:extLst>
          </p:cNvPr>
          <p:cNvGrpSpPr>
            <a:grpSpLocks/>
          </p:cNvGrpSpPr>
          <p:nvPr/>
        </p:nvGrpSpPr>
        <p:grpSpPr bwMode="auto">
          <a:xfrm>
            <a:off x="347642" y="3452963"/>
            <a:ext cx="2839441" cy="390273"/>
            <a:chOff x="1208334" y="4492732"/>
            <a:chExt cx="3751493" cy="576064"/>
          </a:xfrm>
        </p:grpSpPr>
        <p:sp>
          <p:nvSpPr>
            <p:cNvPr id="19" name="135 Rectángulo redondeado">
              <a:extLst>
                <a:ext uri="{FF2B5EF4-FFF2-40B4-BE49-F238E27FC236}">
                  <a16:creationId xmlns:a16="http://schemas.microsoft.com/office/drawing/2014/main" id="{C26515D9-7A0C-9F57-C4AF-45B2215EB565}"/>
                </a:ext>
              </a:extLst>
            </p:cNvPr>
            <p:cNvSpPr/>
            <p:nvPr/>
          </p:nvSpPr>
          <p:spPr bwMode="auto">
            <a:xfrm>
              <a:off x="1208334" y="4492732"/>
              <a:ext cx="3751493" cy="576064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542813">
                <a:defRPr/>
              </a:pPr>
              <a:r>
                <a:rPr lang="es-E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Materna 02- </a:t>
              </a:r>
              <a:r>
                <a:rPr lang="es-ES" sz="1016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Oportunidad de inicio de la Vigilancia Prenatal</a:t>
              </a:r>
            </a:p>
          </p:txBody>
        </p:sp>
        <p:sp>
          <p:nvSpPr>
            <p:cNvPr id="20" name="19 Rectángulo">
              <a:extLst>
                <a:ext uri="{FF2B5EF4-FFF2-40B4-BE49-F238E27FC236}">
                  <a16:creationId xmlns:a16="http://schemas.microsoft.com/office/drawing/2014/main" id="{339C43A0-F5DE-D090-4D1B-E097F273ADE7}"/>
                </a:ext>
              </a:extLst>
            </p:cNvPr>
            <p:cNvSpPr/>
            <p:nvPr/>
          </p:nvSpPr>
          <p:spPr>
            <a:xfrm>
              <a:off x="4640282" y="4848398"/>
              <a:ext cx="296530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1</a:t>
              </a:r>
            </a:p>
          </p:txBody>
        </p:sp>
      </p:grpSp>
      <p:sp>
        <p:nvSpPr>
          <p:cNvPr id="21" name="81 Rectángulo redondeado">
            <a:extLst>
              <a:ext uri="{FF2B5EF4-FFF2-40B4-BE49-F238E27FC236}">
                <a16:creationId xmlns:a16="http://schemas.microsoft.com/office/drawing/2014/main" id="{55D5848F-CDE4-A81F-5A05-F4556F825B1F}"/>
              </a:ext>
            </a:extLst>
          </p:cNvPr>
          <p:cNvSpPr/>
          <p:nvPr/>
        </p:nvSpPr>
        <p:spPr bwMode="auto">
          <a:xfrm>
            <a:off x="9654818" y="2718192"/>
            <a:ext cx="2187995" cy="58487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25.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Razón de muerte materna hospitalaria por 100,00 nacidos vivos</a:t>
            </a:r>
            <a:endParaRPr lang="es-MX" sz="1016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81 Rectángulo redondeado">
            <a:extLst>
              <a:ext uri="{FF2B5EF4-FFF2-40B4-BE49-F238E27FC236}">
                <a16:creationId xmlns:a16="http://schemas.microsoft.com/office/drawing/2014/main" id="{4BC7362B-4419-0629-6905-1FDB91A54A95}"/>
              </a:ext>
            </a:extLst>
          </p:cNvPr>
          <p:cNvSpPr/>
          <p:nvPr/>
        </p:nvSpPr>
        <p:spPr bwMode="auto">
          <a:xfrm>
            <a:off x="9654818" y="3867916"/>
            <a:ext cx="2187996" cy="439729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26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mortalidad perinatal por 1,000 nacimientos</a:t>
            </a:r>
            <a:endParaRPr lang="es-MX" sz="1016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63 Rectángulo redondeado">
            <a:extLst>
              <a:ext uri="{FF2B5EF4-FFF2-40B4-BE49-F238E27FC236}">
                <a16:creationId xmlns:a16="http://schemas.microsoft.com/office/drawing/2014/main" id="{650F09C3-0F58-DC34-4DE5-EE7B57870D01}"/>
              </a:ext>
            </a:extLst>
          </p:cNvPr>
          <p:cNvSpPr/>
          <p:nvPr/>
        </p:nvSpPr>
        <p:spPr>
          <a:xfrm>
            <a:off x="3509267" y="4830794"/>
            <a:ext cx="3613746" cy="37414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Materna  08-  –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Cobertura de protección anticonceptiva </a:t>
            </a:r>
            <a:r>
              <a:rPr lang="es-MX" sz="1016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postevento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obstétrico</a:t>
            </a:r>
            <a:endParaRPr lang="es-MX" sz="1016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63 Rectángulo redondeado">
            <a:extLst>
              <a:ext uri="{FF2B5EF4-FFF2-40B4-BE49-F238E27FC236}">
                <a16:creationId xmlns:a16="http://schemas.microsoft.com/office/drawing/2014/main" id="{525A52E5-4E58-1F78-14A4-306B73E186A5}"/>
              </a:ext>
            </a:extLst>
          </p:cNvPr>
          <p:cNvSpPr/>
          <p:nvPr/>
        </p:nvSpPr>
        <p:spPr>
          <a:xfrm>
            <a:off x="3509267" y="5612415"/>
            <a:ext cx="3613746" cy="31178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Materna  09- 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Cobertura de protección anticonceptiva Posaborto</a:t>
            </a:r>
            <a:endParaRPr lang="es-MX" sz="1016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9 Grupo">
            <a:extLst>
              <a:ext uri="{FF2B5EF4-FFF2-40B4-BE49-F238E27FC236}">
                <a16:creationId xmlns:a16="http://schemas.microsoft.com/office/drawing/2014/main" id="{211829A7-B06F-B3ED-351F-516EDE17F5B2}"/>
              </a:ext>
            </a:extLst>
          </p:cNvPr>
          <p:cNvGrpSpPr>
            <a:grpSpLocks/>
          </p:cNvGrpSpPr>
          <p:nvPr/>
        </p:nvGrpSpPr>
        <p:grpSpPr bwMode="auto">
          <a:xfrm>
            <a:off x="7439733" y="2703939"/>
            <a:ext cx="1907537" cy="656483"/>
            <a:chOff x="11177753" y="3342965"/>
            <a:chExt cx="2467326" cy="969485"/>
          </a:xfrm>
        </p:grpSpPr>
        <p:sp>
          <p:nvSpPr>
            <p:cNvPr id="26" name="81 Rectángulo redondeado">
              <a:extLst>
                <a:ext uri="{FF2B5EF4-FFF2-40B4-BE49-F238E27FC236}">
                  <a16:creationId xmlns:a16="http://schemas.microsoft.com/office/drawing/2014/main" id="{1BADF192-F88E-7AA0-A8BC-504F269DDF60}"/>
                </a:ext>
              </a:extLst>
            </p:cNvPr>
            <p:cNvSpPr/>
            <p:nvPr/>
          </p:nvSpPr>
          <p:spPr bwMode="auto">
            <a:xfrm>
              <a:off x="11177753" y="3342965"/>
              <a:ext cx="2467326" cy="966935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542813">
                <a:defRPr/>
              </a:pPr>
              <a:r>
                <a:rPr lang="es-MX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Materna 10-  </a:t>
              </a:r>
              <a:r>
                <a:rPr lang="es-MX" sz="1016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Porcentaje de  partos vaginales en unidades de segundo nivel</a:t>
              </a:r>
              <a:endPara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26 Rectángulo">
              <a:extLst>
                <a:ext uri="{FF2B5EF4-FFF2-40B4-BE49-F238E27FC236}">
                  <a16:creationId xmlns:a16="http://schemas.microsoft.com/office/drawing/2014/main" id="{57146AA8-4E03-E7DF-F555-2C3273E9613B}"/>
                </a:ext>
              </a:extLst>
            </p:cNvPr>
            <p:cNvSpPr/>
            <p:nvPr/>
          </p:nvSpPr>
          <p:spPr>
            <a:xfrm>
              <a:off x="13343105" y="4105115"/>
              <a:ext cx="296531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4</a:t>
              </a:r>
            </a:p>
          </p:txBody>
        </p:sp>
      </p:grpSp>
      <p:grpSp>
        <p:nvGrpSpPr>
          <p:cNvPr id="28" name="10 Grupo">
            <a:extLst>
              <a:ext uri="{FF2B5EF4-FFF2-40B4-BE49-F238E27FC236}">
                <a16:creationId xmlns:a16="http://schemas.microsoft.com/office/drawing/2014/main" id="{6C7CEEB9-D6F9-35A7-9979-53E9C5AA1D06}"/>
              </a:ext>
            </a:extLst>
          </p:cNvPr>
          <p:cNvGrpSpPr>
            <a:grpSpLocks/>
          </p:cNvGrpSpPr>
          <p:nvPr/>
        </p:nvGrpSpPr>
        <p:grpSpPr bwMode="auto">
          <a:xfrm>
            <a:off x="7404262" y="4112783"/>
            <a:ext cx="1913759" cy="827168"/>
            <a:chOff x="11177751" y="6562397"/>
            <a:chExt cx="2527213" cy="1221462"/>
          </a:xfrm>
        </p:grpSpPr>
        <p:sp>
          <p:nvSpPr>
            <p:cNvPr id="29" name="81 Rectángulo redondeado">
              <a:extLst>
                <a:ext uri="{FF2B5EF4-FFF2-40B4-BE49-F238E27FC236}">
                  <a16:creationId xmlns:a16="http://schemas.microsoft.com/office/drawing/2014/main" id="{A197F06A-7BA8-1C79-6603-5AC791AF18F4}"/>
                </a:ext>
              </a:extLst>
            </p:cNvPr>
            <p:cNvSpPr/>
            <p:nvPr/>
          </p:nvSpPr>
          <p:spPr bwMode="auto">
            <a:xfrm>
              <a:off x="11177751" y="6562397"/>
              <a:ext cx="2527213" cy="1221462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542813">
                <a:defRPr/>
              </a:pPr>
              <a:r>
                <a:rPr lang="es-MX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Materna 11-  </a:t>
              </a:r>
              <a:r>
                <a:rPr lang="es-MX" sz="1016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Proporción de prematurez (28 a 36.6 semanas de gestación) en unidades medicas de segundo nivel</a:t>
              </a:r>
              <a:endPara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29 Rectángulo">
              <a:extLst>
                <a:ext uri="{FF2B5EF4-FFF2-40B4-BE49-F238E27FC236}">
                  <a16:creationId xmlns:a16="http://schemas.microsoft.com/office/drawing/2014/main" id="{85F1F214-2611-E413-077C-7D6D94BE4598}"/>
                </a:ext>
              </a:extLst>
            </p:cNvPr>
            <p:cNvSpPr/>
            <p:nvPr/>
          </p:nvSpPr>
          <p:spPr>
            <a:xfrm>
              <a:off x="13408435" y="7572047"/>
              <a:ext cx="296529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3</a:t>
              </a:r>
            </a:p>
          </p:txBody>
        </p:sp>
      </p:grpSp>
      <p:grpSp>
        <p:nvGrpSpPr>
          <p:cNvPr id="31" name="8 Grupo">
            <a:extLst>
              <a:ext uri="{FF2B5EF4-FFF2-40B4-BE49-F238E27FC236}">
                <a16:creationId xmlns:a16="http://schemas.microsoft.com/office/drawing/2014/main" id="{6936BD7A-268E-853C-4455-CFA2BADADB7D}"/>
              </a:ext>
            </a:extLst>
          </p:cNvPr>
          <p:cNvGrpSpPr>
            <a:grpSpLocks/>
          </p:cNvGrpSpPr>
          <p:nvPr/>
        </p:nvGrpSpPr>
        <p:grpSpPr bwMode="auto">
          <a:xfrm>
            <a:off x="3509267" y="2710665"/>
            <a:ext cx="3613746" cy="289211"/>
            <a:chOff x="5129311" y="3342245"/>
            <a:chExt cx="5838802" cy="366529"/>
          </a:xfrm>
        </p:grpSpPr>
        <p:sp>
          <p:nvSpPr>
            <p:cNvPr id="32" name="67 CuadroTexto">
              <a:extLst>
                <a:ext uri="{FF2B5EF4-FFF2-40B4-BE49-F238E27FC236}">
                  <a16:creationId xmlns:a16="http://schemas.microsoft.com/office/drawing/2014/main" id="{2AF0B33F-AD88-EBBC-9366-040166629D9B}"/>
                </a:ext>
              </a:extLst>
            </p:cNvPr>
            <p:cNvSpPr txBox="1"/>
            <p:nvPr/>
          </p:nvSpPr>
          <p:spPr bwMode="auto">
            <a:xfrm>
              <a:off x="5129311" y="3342245"/>
              <a:ext cx="5838802" cy="36516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2813">
                <a:defRPr/>
              </a:pPr>
              <a:r>
                <a:rPr lang="es-MX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Materna  05-  </a:t>
              </a:r>
              <a:r>
                <a:rPr lang="es-MX" sz="1016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Proporción de preeclampsia - eclampsia</a:t>
              </a:r>
            </a:p>
          </p:txBody>
        </p:sp>
        <p:sp>
          <p:nvSpPr>
            <p:cNvPr id="33" name="32 Rectángulo">
              <a:extLst>
                <a:ext uri="{FF2B5EF4-FFF2-40B4-BE49-F238E27FC236}">
                  <a16:creationId xmlns:a16="http://schemas.microsoft.com/office/drawing/2014/main" id="{A7B95177-A34F-2C76-6918-94461F475D71}"/>
                </a:ext>
              </a:extLst>
            </p:cNvPr>
            <p:cNvSpPr/>
            <p:nvPr/>
          </p:nvSpPr>
          <p:spPr>
            <a:xfrm>
              <a:off x="10655817" y="3501439"/>
              <a:ext cx="296530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2</a:t>
              </a:r>
            </a:p>
          </p:txBody>
        </p:sp>
      </p:grpSp>
      <p:grpSp>
        <p:nvGrpSpPr>
          <p:cNvPr id="34" name="5 Grupo">
            <a:extLst>
              <a:ext uri="{FF2B5EF4-FFF2-40B4-BE49-F238E27FC236}">
                <a16:creationId xmlns:a16="http://schemas.microsoft.com/office/drawing/2014/main" id="{6A3B6EED-7DE7-B3C7-E734-73C906A41A59}"/>
              </a:ext>
            </a:extLst>
          </p:cNvPr>
          <p:cNvGrpSpPr>
            <a:grpSpLocks/>
          </p:cNvGrpSpPr>
          <p:nvPr/>
        </p:nvGrpSpPr>
        <p:grpSpPr bwMode="auto">
          <a:xfrm>
            <a:off x="3509267" y="3396051"/>
            <a:ext cx="3595612" cy="235455"/>
            <a:chOff x="5134758" y="4358643"/>
            <a:chExt cx="5838802" cy="389283"/>
          </a:xfrm>
        </p:grpSpPr>
        <p:sp>
          <p:nvSpPr>
            <p:cNvPr id="35" name="63 Rectángulo redondeado">
              <a:extLst>
                <a:ext uri="{FF2B5EF4-FFF2-40B4-BE49-F238E27FC236}">
                  <a16:creationId xmlns:a16="http://schemas.microsoft.com/office/drawing/2014/main" id="{AF150630-3EC2-8308-9A37-0CCBB0AE94C7}"/>
                </a:ext>
              </a:extLst>
            </p:cNvPr>
            <p:cNvSpPr/>
            <p:nvPr/>
          </p:nvSpPr>
          <p:spPr>
            <a:xfrm>
              <a:off x="5134758" y="4358643"/>
              <a:ext cx="5838802" cy="389283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2813">
                <a:defRPr/>
              </a:pPr>
              <a:r>
                <a:rPr lang="es-MX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Materna  06-  </a:t>
              </a:r>
              <a:r>
                <a:rPr lang="es-MX" sz="1016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Proporción hemorragias postparto</a:t>
              </a:r>
              <a:endPara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35 Rectángulo">
              <a:extLst>
                <a:ext uri="{FF2B5EF4-FFF2-40B4-BE49-F238E27FC236}">
                  <a16:creationId xmlns:a16="http://schemas.microsoft.com/office/drawing/2014/main" id="{DEA70C7D-EBEE-7085-761A-59CF86B9ECD6}"/>
                </a:ext>
              </a:extLst>
            </p:cNvPr>
            <p:cNvSpPr/>
            <p:nvPr/>
          </p:nvSpPr>
          <p:spPr>
            <a:xfrm>
              <a:off x="10645904" y="4533023"/>
              <a:ext cx="296530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3</a:t>
              </a:r>
            </a:p>
          </p:txBody>
        </p:sp>
      </p:grpSp>
      <p:grpSp>
        <p:nvGrpSpPr>
          <p:cNvPr id="37" name="4 Grupo">
            <a:extLst>
              <a:ext uri="{FF2B5EF4-FFF2-40B4-BE49-F238E27FC236}">
                <a16:creationId xmlns:a16="http://schemas.microsoft.com/office/drawing/2014/main" id="{4446228C-B513-6933-6692-1315BD599C7E}"/>
              </a:ext>
            </a:extLst>
          </p:cNvPr>
          <p:cNvGrpSpPr>
            <a:grpSpLocks/>
          </p:cNvGrpSpPr>
          <p:nvPr/>
        </p:nvGrpSpPr>
        <p:grpSpPr bwMode="auto">
          <a:xfrm>
            <a:off x="3509267" y="4069633"/>
            <a:ext cx="3613746" cy="390273"/>
            <a:chOff x="5129314" y="5386218"/>
            <a:chExt cx="5698796" cy="576404"/>
          </a:xfrm>
        </p:grpSpPr>
        <p:sp>
          <p:nvSpPr>
            <p:cNvPr id="38" name="57 Rectángulo redondeado">
              <a:hlinkClick r:id="" action="ppaction://noaction"/>
              <a:extLst>
                <a:ext uri="{FF2B5EF4-FFF2-40B4-BE49-F238E27FC236}">
                  <a16:creationId xmlns:a16="http://schemas.microsoft.com/office/drawing/2014/main" id="{9BCCECE0-AF14-E94F-7F8E-BA2F64DECEC5}"/>
                </a:ext>
              </a:extLst>
            </p:cNvPr>
            <p:cNvSpPr/>
            <p:nvPr/>
          </p:nvSpPr>
          <p:spPr bwMode="auto">
            <a:xfrm>
              <a:off x="5129314" y="5386218"/>
              <a:ext cx="5690533" cy="5525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542813">
                <a:defRPr/>
              </a:pPr>
              <a:r>
                <a:rPr lang="es-MX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Materna 07-  </a:t>
              </a:r>
              <a:r>
                <a:rPr lang="es-MX" sz="1016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Cobertura de protección anticonceptiva postparto (</a:t>
              </a:r>
              <a:r>
                <a:rPr lang="es-MX" sz="1016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transcesárea</a:t>
              </a:r>
              <a:r>
                <a:rPr lang="es-MX" sz="1016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 con métodos de alta continuidad.</a:t>
              </a:r>
            </a:p>
          </p:txBody>
        </p:sp>
        <p:sp>
          <p:nvSpPr>
            <p:cNvPr id="39" name="38 Rectángulo">
              <a:extLst>
                <a:ext uri="{FF2B5EF4-FFF2-40B4-BE49-F238E27FC236}">
                  <a16:creationId xmlns:a16="http://schemas.microsoft.com/office/drawing/2014/main" id="{4581B3BB-DD87-87BA-238A-188DEE13E5BF}"/>
                </a:ext>
              </a:extLst>
            </p:cNvPr>
            <p:cNvSpPr/>
            <p:nvPr/>
          </p:nvSpPr>
          <p:spPr>
            <a:xfrm>
              <a:off x="10531580" y="5755287"/>
              <a:ext cx="296530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3</a:t>
              </a:r>
            </a:p>
          </p:txBody>
        </p:sp>
      </p:grpSp>
      <p:grpSp>
        <p:nvGrpSpPr>
          <p:cNvPr id="40" name="2 Grupo">
            <a:extLst>
              <a:ext uri="{FF2B5EF4-FFF2-40B4-BE49-F238E27FC236}">
                <a16:creationId xmlns:a16="http://schemas.microsoft.com/office/drawing/2014/main" id="{94C7470A-F367-096F-B7B9-FBDA3BEF02BC}"/>
              </a:ext>
            </a:extLst>
          </p:cNvPr>
          <p:cNvGrpSpPr>
            <a:grpSpLocks/>
          </p:cNvGrpSpPr>
          <p:nvPr/>
        </p:nvGrpSpPr>
        <p:grpSpPr bwMode="auto">
          <a:xfrm>
            <a:off x="338763" y="5026539"/>
            <a:ext cx="2830899" cy="425004"/>
            <a:chOff x="1208334" y="7090155"/>
            <a:chExt cx="3715415" cy="627717"/>
          </a:xfrm>
        </p:grpSpPr>
        <p:sp>
          <p:nvSpPr>
            <p:cNvPr id="41" name="135 Rectángulo redondeado">
              <a:extLst>
                <a:ext uri="{FF2B5EF4-FFF2-40B4-BE49-F238E27FC236}">
                  <a16:creationId xmlns:a16="http://schemas.microsoft.com/office/drawing/2014/main" id="{6E5E91CA-982A-717C-F5CC-D3D722620E05}"/>
                </a:ext>
              </a:extLst>
            </p:cNvPr>
            <p:cNvSpPr/>
            <p:nvPr/>
          </p:nvSpPr>
          <p:spPr bwMode="auto">
            <a:xfrm>
              <a:off x="1208334" y="7090155"/>
              <a:ext cx="3715415" cy="627717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542813">
                <a:defRPr/>
              </a:pPr>
              <a:r>
                <a:rPr lang="es-E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Materna 04- </a:t>
              </a:r>
              <a:r>
                <a:rPr lang="es-ES" sz="1016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Proporción de Infección genitourinaria en embarazadas</a:t>
              </a:r>
            </a:p>
          </p:txBody>
        </p:sp>
        <p:sp>
          <p:nvSpPr>
            <p:cNvPr id="42" name="41 Rectángulo">
              <a:extLst>
                <a:ext uri="{FF2B5EF4-FFF2-40B4-BE49-F238E27FC236}">
                  <a16:creationId xmlns:a16="http://schemas.microsoft.com/office/drawing/2014/main" id="{CD0A7737-F2E7-C9F4-8B74-FC8F5DB4255D}"/>
                </a:ext>
              </a:extLst>
            </p:cNvPr>
            <p:cNvSpPr/>
            <p:nvPr/>
          </p:nvSpPr>
          <p:spPr>
            <a:xfrm>
              <a:off x="4606196" y="7496195"/>
              <a:ext cx="296529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2</a:t>
              </a:r>
            </a:p>
          </p:txBody>
        </p:sp>
      </p:grpSp>
      <p:sp>
        <p:nvSpPr>
          <p:cNvPr id="43" name="81 Rectángulo redondeado">
            <a:extLst>
              <a:ext uri="{FF2B5EF4-FFF2-40B4-BE49-F238E27FC236}">
                <a16:creationId xmlns:a16="http://schemas.microsoft.com/office/drawing/2014/main" id="{1EE741CA-FA92-DAB2-759D-DB8619A2A6CE}"/>
              </a:ext>
            </a:extLst>
          </p:cNvPr>
          <p:cNvSpPr/>
          <p:nvPr/>
        </p:nvSpPr>
        <p:spPr bwMode="auto">
          <a:xfrm>
            <a:off x="9677901" y="4859839"/>
            <a:ext cx="2164913" cy="438654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27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mortalidad neonatal por 1,000 nacimientos</a:t>
            </a:r>
            <a:endParaRPr lang="es-MX" sz="1016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96 Grupo">
            <a:extLst>
              <a:ext uri="{FF2B5EF4-FFF2-40B4-BE49-F238E27FC236}">
                <a16:creationId xmlns:a16="http://schemas.microsoft.com/office/drawing/2014/main" id="{07208CAA-866A-A789-7B79-F1AAD0F0834E}"/>
              </a:ext>
            </a:extLst>
          </p:cNvPr>
          <p:cNvGrpSpPr>
            <a:grpSpLocks/>
          </p:cNvGrpSpPr>
          <p:nvPr/>
        </p:nvGrpSpPr>
        <p:grpSpPr bwMode="auto">
          <a:xfrm>
            <a:off x="871491" y="3120277"/>
            <a:ext cx="1757841" cy="254806"/>
            <a:chOff x="1294196" y="3349873"/>
            <a:chExt cx="1801106" cy="359556"/>
          </a:xfrm>
        </p:grpSpPr>
        <p:sp>
          <p:nvSpPr>
            <p:cNvPr id="45" name="61 Rectángulo redondeado">
              <a:extLst>
                <a:ext uri="{FF2B5EF4-FFF2-40B4-BE49-F238E27FC236}">
                  <a16:creationId xmlns:a16="http://schemas.microsoft.com/office/drawing/2014/main" id="{54298DEC-153A-EA10-A75B-222141A232C6}"/>
                </a:ext>
              </a:extLst>
            </p:cNvPr>
            <p:cNvSpPr/>
            <p:nvPr/>
          </p:nvSpPr>
          <p:spPr bwMode="auto">
            <a:xfrm>
              <a:off x="1294196" y="3357458"/>
              <a:ext cx="898901" cy="351971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&lt;=10%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61 Rectángulo redondeado">
              <a:extLst>
                <a:ext uri="{FF2B5EF4-FFF2-40B4-BE49-F238E27FC236}">
                  <a16:creationId xmlns:a16="http://schemas.microsoft.com/office/drawing/2014/main" id="{19A0984F-F6D3-99E9-CF40-000E6F06081C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38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9.8</a:t>
              </a:r>
            </a:p>
          </p:txBody>
        </p:sp>
      </p:grpSp>
      <p:grpSp>
        <p:nvGrpSpPr>
          <p:cNvPr id="47" name="96 Grupo">
            <a:extLst>
              <a:ext uri="{FF2B5EF4-FFF2-40B4-BE49-F238E27FC236}">
                <a16:creationId xmlns:a16="http://schemas.microsoft.com/office/drawing/2014/main" id="{BD527B8C-C7A7-4F3B-5E88-B06B925C2495}"/>
              </a:ext>
            </a:extLst>
          </p:cNvPr>
          <p:cNvGrpSpPr>
            <a:grpSpLocks/>
          </p:cNvGrpSpPr>
          <p:nvPr/>
        </p:nvGrpSpPr>
        <p:grpSpPr bwMode="auto">
          <a:xfrm>
            <a:off x="824447" y="4712398"/>
            <a:ext cx="1757841" cy="255878"/>
            <a:chOff x="1294196" y="3349873"/>
            <a:chExt cx="1801106" cy="359552"/>
          </a:xfrm>
        </p:grpSpPr>
        <p:sp>
          <p:nvSpPr>
            <p:cNvPr id="48" name="61 Rectángulo redondeado">
              <a:extLst>
                <a:ext uri="{FF2B5EF4-FFF2-40B4-BE49-F238E27FC236}">
                  <a16:creationId xmlns:a16="http://schemas.microsoft.com/office/drawing/2014/main" id="{195D53B2-A90E-A824-4A75-79F33C46A483}"/>
                </a:ext>
              </a:extLst>
            </p:cNvPr>
            <p:cNvSpPr/>
            <p:nvPr/>
          </p:nvSpPr>
          <p:spPr bwMode="auto">
            <a:xfrm>
              <a:off x="1294196" y="3357422"/>
              <a:ext cx="898901" cy="352003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&gt;=6%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61 Rectángulo redondeado">
              <a:extLst>
                <a:ext uri="{FF2B5EF4-FFF2-40B4-BE49-F238E27FC236}">
                  <a16:creationId xmlns:a16="http://schemas.microsoft.com/office/drawing/2014/main" id="{228627A5-B8F1-BE67-79E2-A7462408C8BD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44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5.8</a:t>
              </a:r>
            </a:p>
          </p:txBody>
        </p:sp>
      </p:grpSp>
      <p:grpSp>
        <p:nvGrpSpPr>
          <p:cNvPr id="50" name="96 Grupo">
            <a:extLst>
              <a:ext uri="{FF2B5EF4-FFF2-40B4-BE49-F238E27FC236}">
                <a16:creationId xmlns:a16="http://schemas.microsoft.com/office/drawing/2014/main" id="{A8DF4C9F-EDCD-B9C8-A27E-04BDFE47357E}"/>
              </a:ext>
            </a:extLst>
          </p:cNvPr>
          <p:cNvGrpSpPr>
            <a:grpSpLocks/>
          </p:cNvGrpSpPr>
          <p:nvPr/>
        </p:nvGrpSpPr>
        <p:grpSpPr bwMode="auto">
          <a:xfrm>
            <a:off x="781219" y="3894289"/>
            <a:ext cx="1913298" cy="255881"/>
            <a:chOff x="1134913" y="3349873"/>
            <a:chExt cx="1960389" cy="359556"/>
          </a:xfrm>
        </p:grpSpPr>
        <p:sp>
          <p:nvSpPr>
            <p:cNvPr id="51" name="61 Rectángulo redondeado">
              <a:extLst>
                <a:ext uri="{FF2B5EF4-FFF2-40B4-BE49-F238E27FC236}">
                  <a16:creationId xmlns:a16="http://schemas.microsoft.com/office/drawing/2014/main" id="{437A08CF-24B5-0F51-F44C-9E85F652294E}"/>
                </a:ext>
              </a:extLst>
            </p:cNvPr>
            <p:cNvSpPr/>
            <p:nvPr/>
          </p:nvSpPr>
          <p:spPr bwMode="auto">
            <a:xfrm>
              <a:off x="1134913" y="3357427"/>
              <a:ext cx="1058184" cy="352002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&gt;=53.0%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61 Rectángulo redondeado">
              <a:extLst>
                <a:ext uri="{FF2B5EF4-FFF2-40B4-BE49-F238E27FC236}">
                  <a16:creationId xmlns:a16="http://schemas.microsoft.com/office/drawing/2014/main" id="{F5DA48F1-7ADC-B786-B74E-8D82FBDB1A75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449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55.6</a:t>
              </a:r>
            </a:p>
          </p:txBody>
        </p:sp>
      </p:grpSp>
      <p:grpSp>
        <p:nvGrpSpPr>
          <p:cNvPr id="53" name="96 Grupo">
            <a:extLst>
              <a:ext uri="{FF2B5EF4-FFF2-40B4-BE49-F238E27FC236}">
                <a16:creationId xmlns:a16="http://schemas.microsoft.com/office/drawing/2014/main" id="{C7FBE0C9-CDDD-BA1A-A04A-43EA8DB40819}"/>
              </a:ext>
            </a:extLst>
          </p:cNvPr>
          <p:cNvGrpSpPr>
            <a:grpSpLocks/>
          </p:cNvGrpSpPr>
          <p:nvPr/>
        </p:nvGrpSpPr>
        <p:grpSpPr bwMode="auto">
          <a:xfrm>
            <a:off x="798979" y="5505129"/>
            <a:ext cx="1936142" cy="254807"/>
            <a:chOff x="1111508" y="3349873"/>
            <a:chExt cx="1983794" cy="359556"/>
          </a:xfrm>
        </p:grpSpPr>
        <p:sp>
          <p:nvSpPr>
            <p:cNvPr id="54" name="61 Rectángulo redondeado">
              <a:extLst>
                <a:ext uri="{FF2B5EF4-FFF2-40B4-BE49-F238E27FC236}">
                  <a16:creationId xmlns:a16="http://schemas.microsoft.com/office/drawing/2014/main" id="{0E45F1F0-2B98-E533-C7C5-E54083373ABC}"/>
                </a:ext>
              </a:extLst>
            </p:cNvPr>
            <p:cNvSpPr/>
            <p:nvPr/>
          </p:nvSpPr>
          <p:spPr bwMode="auto">
            <a:xfrm>
              <a:off x="1111508" y="3357459"/>
              <a:ext cx="1081589" cy="351970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30 a 40%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61 Rectángulo redondeado">
              <a:extLst>
                <a:ext uri="{FF2B5EF4-FFF2-40B4-BE49-F238E27FC236}">
                  <a16:creationId xmlns:a16="http://schemas.microsoft.com/office/drawing/2014/main" id="{A2398451-C34F-8477-2992-275A6BD2DC42}"/>
                </a:ext>
              </a:extLst>
            </p:cNvPr>
            <p:cNvSpPr/>
            <p:nvPr/>
          </p:nvSpPr>
          <p:spPr bwMode="auto">
            <a:xfrm>
              <a:off x="2233856" y="3349873"/>
              <a:ext cx="861446" cy="34438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27.3</a:t>
              </a:r>
            </a:p>
          </p:txBody>
        </p:sp>
      </p:grpSp>
      <p:grpSp>
        <p:nvGrpSpPr>
          <p:cNvPr id="56" name="96 Grupo">
            <a:extLst>
              <a:ext uri="{FF2B5EF4-FFF2-40B4-BE49-F238E27FC236}">
                <a16:creationId xmlns:a16="http://schemas.microsoft.com/office/drawing/2014/main" id="{3A9EC1EB-BDE9-B3E2-295E-C42370F29011}"/>
              </a:ext>
            </a:extLst>
          </p:cNvPr>
          <p:cNvGrpSpPr>
            <a:grpSpLocks/>
          </p:cNvGrpSpPr>
          <p:nvPr/>
        </p:nvGrpSpPr>
        <p:grpSpPr bwMode="auto">
          <a:xfrm>
            <a:off x="9867125" y="3389874"/>
            <a:ext cx="1838550" cy="257510"/>
            <a:chOff x="1211501" y="3357427"/>
            <a:chExt cx="1883801" cy="361845"/>
          </a:xfrm>
        </p:grpSpPr>
        <p:sp>
          <p:nvSpPr>
            <p:cNvPr id="57" name="61 Rectángulo redondeado">
              <a:extLst>
                <a:ext uri="{FF2B5EF4-FFF2-40B4-BE49-F238E27FC236}">
                  <a16:creationId xmlns:a16="http://schemas.microsoft.com/office/drawing/2014/main" id="{AD7DE5CD-E299-B256-2974-D04F6DE5CEFE}"/>
                </a:ext>
              </a:extLst>
            </p:cNvPr>
            <p:cNvSpPr/>
            <p:nvPr/>
          </p:nvSpPr>
          <p:spPr bwMode="auto">
            <a:xfrm>
              <a:off x="1211501" y="3357427"/>
              <a:ext cx="981596" cy="352002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&lt;=25,0%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61 Rectángulo redondeado">
              <a:extLst>
                <a:ext uri="{FF2B5EF4-FFF2-40B4-BE49-F238E27FC236}">
                  <a16:creationId xmlns:a16="http://schemas.microsoft.com/office/drawing/2014/main" id="{D6E45EF0-15C6-9768-E06D-CE0C82C4B888}"/>
                </a:ext>
              </a:extLst>
            </p:cNvPr>
            <p:cNvSpPr/>
            <p:nvPr/>
          </p:nvSpPr>
          <p:spPr bwMode="auto">
            <a:xfrm>
              <a:off x="2233855" y="3374823"/>
              <a:ext cx="861447" cy="34444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25.9</a:t>
              </a:r>
            </a:p>
          </p:txBody>
        </p:sp>
      </p:grpSp>
      <p:grpSp>
        <p:nvGrpSpPr>
          <p:cNvPr id="59" name="96 Grupo">
            <a:extLst>
              <a:ext uri="{FF2B5EF4-FFF2-40B4-BE49-F238E27FC236}">
                <a16:creationId xmlns:a16="http://schemas.microsoft.com/office/drawing/2014/main" id="{EDE0230D-D0CE-4196-9E44-93D131C7B712}"/>
              </a:ext>
            </a:extLst>
          </p:cNvPr>
          <p:cNvGrpSpPr>
            <a:grpSpLocks/>
          </p:cNvGrpSpPr>
          <p:nvPr/>
        </p:nvGrpSpPr>
        <p:grpSpPr bwMode="auto">
          <a:xfrm>
            <a:off x="9920881" y="4388036"/>
            <a:ext cx="1757841" cy="255881"/>
            <a:chOff x="1294196" y="3349873"/>
            <a:chExt cx="1801106" cy="359556"/>
          </a:xfrm>
        </p:grpSpPr>
        <p:sp>
          <p:nvSpPr>
            <p:cNvPr id="60" name="61 Rectángulo redondeado">
              <a:extLst>
                <a:ext uri="{FF2B5EF4-FFF2-40B4-BE49-F238E27FC236}">
                  <a16:creationId xmlns:a16="http://schemas.microsoft.com/office/drawing/2014/main" id="{CBA73801-B16E-3165-18F7-B13F5C9FAA10}"/>
                </a:ext>
              </a:extLst>
            </p:cNvPr>
            <p:cNvSpPr/>
            <p:nvPr/>
          </p:nvSpPr>
          <p:spPr bwMode="auto">
            <a:xfrm>
              <a:off x="1294196" y="3357426"/>
              <a:ext cx="898901" cy="352003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&lt;=9,4%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61 Rectángulo redondeado">
              <a:extLst>
                <a:ext uri="{FF2B5EF4-FFF2-40B4-BE49-F238E27FC236}">
                  <a16:creationId xmlns:a16="http://schemas.microsoft.com/office/drawing/2014/main" id="{F7D5A69B-41F5-CD4B-C3B6-6D9CCE720887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44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8.3</a:t>
              </a:r>
            </a:p>
          </p:txBody>
        </p:sp>
      </p:grpSp>
      <p:grpSp>
        <p:nvGrpSpPr>
          <p:cNvPr id="62" name="96 Grupo">
            <a:extLst>
              <a:ext uri="{FF2B5EF4-FFF2-40B4-BE49-F238E27FC236}">
                <a16:creationId xmlns:a16="http://schemas.microsoft.com/office/drawing/2014/main" id="{653F753E-A113-4638-E9EF-968EB4C62984}"/>
              </a:ext>
            </a:extLst>
          </p:cNvPr>
          <p:cNvGrpSpPr>
            <a:grpSpLocks/>
          </p:cNvGrpSpPr>
          <p:nvPr/>
        </p:nvGrpSpPr>
        <p:grpSpPr bwMode="auto">
          <a:xfrm>
            <a:off x="7520095" y="3488187"/>
            <a:ext cx="1757842" cy="255881"/>
            <a:chOff x="1294196" y="3349873"/>
            <a:chExt cx="1801106" cy="359556"/>
          </a:xfrm>
        </p:grpSpPr>
        <p:sp>
          <p:nvSpPr>
            <p:cNvPr id="63" name="61 Rectángulo redondeado">
              <a:extLst>
                <a:ext uri="{FF2B5EF4-FFF2-40B4-BE49-F238E27FC236}">
                  <a16:creationId xmlns:a16="http://schemas.microsoft.com/office/drawing/2014/main" id="{A3577B6A-CDA2-0494-5306-F68F90339790}"/>
                </a:ext>
              </a:extLst>
            </p:cNvPr>
            <p:cNvSpPr/>
            <p:nvPr/>
          </p:nvSpPr>
          <p:spPr bwMode="auto">
            <a:xfrm>
              <a:off x="1294196" y="3357426"/>
              <a:ext cx="898900" cy="352003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&gt;=60%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61 Rectángulo redondeado">
              <a:extLst>
                <a:ext uri="{FF2B5EF4-FFF2-40B4-BE49-F238E27FC236}">
                  <a16:creationId xmlns:a16="http://schemas.microsoft.com/office/drawing/2014/main" id="{864CFC46-B571-1BBC-036E-482FC49678FE}"/>
                </a:ext>
              </a:extLst>
            </p:cNvPr>
            <p:cNvSpPr/>
            <p:nvPr/>
          </p:nvSpPr>
          <p:spPr bwMode="auto">
            <a:xfrm>
              <a:off x="2233856" y="3349873"/>
              <a:ext cx="861446" cy="34444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48.8</a:t>
              </a:r>
            </a:p>
          </p:txBody>
        </p:sp>
      </p:grpSp>
      <p:grpSp>
        <p:nvGrpSpPr>
          <p:cNvPr id="65" name="96 Grupo">
            <a:extLst>
              <a:ext uri="{FF2B5EF4-FFF2-40B4-BE49-F238E27FC236}">
                <a16:creationId xmlns:a16="http://schemas.microsoft.com/office/drawing/2014/main" id="{E7C3FB23-A794-8500-F64B-877975AF641A}"/>
              </a:ext>
            </a:extLst>
          </p:cNvPr>
          <p:cNvGrpSpPr>
            <a:grpSpLocks/>
          </p:cNvGrpSpPr>
          <p:nvPr/>
        </p:nvGrpSpPr>
        <p:grpSpPr bwMode="auto">
          <a:xfrm>
            <a:off x="7509533" y="5090551"/>
            <a:ext cx="1757842" cy="254807"/>
            <a:chOff x="1294196" y="3349873"/>
            <a:chExt cx="1801106" cy="359556"/>
          </a:xfrm>
        </p:grpSpPr>
        <p:sp>
          <p:nvSpPr>
            <p:cNvPr id="66" name="61 Rectángulo redondeado">
              <a:extLst>
                <a:ext uri="{FF2B5EF4-FFF2-40B4-BE49-F238E27FC236}">
                  <a16:creationId xmlns:a16="http://schemas.microsoft.com/office/drawing/2014/main" id="{0AE8A5AC-5D83-41BE-7046-0F010EAADA4B}"/>
                </a:ext>
              </a:extLst>
            </p:cNvPr>
            <p:cNvSpPr/>
            <p:nvPr/>
          </p:nvSpPr>
          <p:spPr bwMode="auto">
            <a:xfrm>
              <a:off x="1294196" y="3357459"/>
              <a:ext cx="898900" cy="351970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&lt;=9.8%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61 Rectángulo redondeado">
              <a:extLst>
                <a:ext uri="{FF2B5EF4-FFF2-40B4-BE49-F238E27FC236}">
                  <a16:creationId xmlns:a16="http://schemas.microsoft.com/office/drawing/2014/main" id="{AD644305-E7EF-6EFB-5397-C6B87B976229}"/>
                </a:ext>
              </a:extLst>
            </p:cNvPr>
            <p:cNvSpPr/>
            <p:nvPr/>
          </p:nvSpPr>
          <p:spPr bwMode="auto">
            <a:xfrm>
              <a:off x="2233856" y="3349873"/>
              <a:ext cx="861446" cy="34438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10.3</a:t>
              </a:r>
            </a:p>
          </p:txBody>
        </p:sp>
      </p:grpSp>
      <p:grpSp>
        <p:nvGrpSpPr>
          <p:cNvPr id="68" name="96 Grupo">
            <a:extLst>
              <a:ext uri="{FF2B5EF4-FFF2-40B4-BE49-F238E27FC236}">
                <a16:creationId xmlns:a16="http://schemas.microsoft.com/office/drawing/2014/main" id="{78BCFF98-DF8E-AC31-C7C3-24A715E1543D}"/>
              </a:ext>
            </a:extLst>
          </p:cNvPr>
          <p:cNvGrpSpPr>
            <a:grpSpLocks/>
          </p:cNvGrpSpPr>
          <p:nvPr/>
        </p:nvGrpSpPr>
        <p:grpSpPr bwMode="auto">
          <a:xfrm>
            <a:off x="4275801" y="3062235"/>
            <a:ext cx="1757841" cy="255881"/>
            <a:chOff x="1294196" y="3349873"/>
            <a:chExt cx="1801106" cy="359556"/>
          </a:xfrm>
        </p:grpSpPr>
        <p:sp>
          <p:nvSpPr>
            <p:cNvPr id="69" name="61 Rectángulo redondeado">
              <a:extLst>
                <a:ext uri="{FF2B5EF4-FFF2-40B4-BE49-F238E27FC236}">
                  <a16:creationId xmlns:a16="http://schemas.microsoft.com/office/drawing/2014/main" id="{94F2983F-48E8-8787-2FEC-FC406AE4DB4D}"/>
                </a:ext>
              </a:extLst>
            </p:cNvPr>
            <p:cNvSpPr/>
            <p:nvPr/>
          </p:nvSpPr>
          <p:spPr bwMode="auto">
            <a:xfrm>
              <a:off x="1294196" y="3357426"/>
              <a:ext cx="898901" cy="352003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5 a 12%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61 Rectángulo redondeado">
              <a:extLst>
                <a:ext uri="{FF2B5EF4-FFF2-40B4-BE49-F238E27FC236}">
                  <a16:creationId xmlns:a16="http://schemas.microsoft.com/office/drawing/2014/main" id="{ADF542E2-96AA-D70B-8CAC-E80E58893DE8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44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srgbClr val="1F497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4.3</a:t>
              </a:r>
            </a:p>
          </p:txBody>
        </p:sp>
      </p:grpSp>
      <p:grpSp>
        <p:nvGrpSpPr>
          <p:cNvPr id="71" name="96 Grupo">
            <a:extLst>
              <a:ext uri="{FF2B5EF4-FFF2-40B4-BE49-F238E27FC236}">
                <a16:creationId xmlns:a16="http://schemas.microsoft.com/office/drawing/2014/main" id="{1F6DF4CB-49EC-813F-B239-0CCAC61319E4}"/>
              </a:ext>
            </a:extLst>
          </p:cNvPr>
          <p:cNvGrpSpPr>
            <a:grpSpLocks/>
          </p:cNvGrpSpPr>
          <p:nvPr/>
        </p:nvGrpSpPr>
        <p:grpSpPr bwMode="auto">
          <a:xfrm>
            <a:off x="4332309" y="3699234"/>
            <a:ext cx="1907384" cy="255881"/>
            <a:chOff x="1140972" y="3349873"/>
            <a:chExt cx="1954330" cy="359556"/>
          </a:xfrm>
        </p:grpSpPr>
        <p:sp>
          <p:nvSpPr>
            <p:cNvPr id="72" name="61 Rectángulo redondeado">
              <a:extLst>
                <a:ext uri="{FF2B5EF4-FFF2-40B4-BE49-F238E27FC236}">
                  <a16:creationId xmlns:a16="http://schemas.microsoft.com/office/drawing/2014/main" id="{56E61150-D15E-168B-87A6-860CA4D65885}"/>
                </a:ext>
              </a:extLst>
            </p:cNvPr>
            <p:cNvSpPr/>
            <p:nvPr/>
          </p:nvSpPr>
          <p:spPr bwMode="auto">
            <a:xfrm>
              <a:off x="1140972" y="3357426"/>
              <a:ext cx="1052124" cy="352003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2.5 a 7%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61 Rectángulo redondeado">
              <a:extLst>
                <a:ext uri="{FF2B5EF4-FFF2-40B4-BE49-F238E27FC236}">
                  <a16:creationId xmlns:a16="http://schemas.microsoft.com/office/drawing/2014/main" id="{AC386C24-2B1F-1FD3-3611-F7A43761D516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44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0.7</a:t>
              </a:r>
            </a:p>
          </p:txBody>
        </p:sp>
      </p:grpSp>
      <p:grpSp>
        <p:nvGrpSpPr>
          <p:cNvPr id="74" name="96 Grupo">
            <a:extLst>
              <a:ext uri="{FF2B5EF4-FFF2-40B4-BE49-F238E27FC236}">
                <a16:creationId xmlns:a16="http://schemas.microsoft.com/office/drawing/2014/main" id="{0E2D6AFF-B83A-ED7A-D2B2-DB386A923EE7}"/>
              </a:ext>
            </a:extLst>
          </p:cNvPr>
          <p:cNvGrpSpPr>
            <a:grpSpLocks/>
          </p:cNvGrpSpPr>
          <p:nvPr/>
        </p:nvGrpSpPr>
        <p:grpSpPr bwMode="auto">
          <a:xfrm>
            <a:off x="4353553" y="4499132"/>
            <a:ext cx="1757841" cy="255881"/>
            <a:chOff x="1294196" y="3349873"/>
            <a:chExt cx="1801106" cy="359556"/>
          </a:xfrm>
        </p:grpSpPr>
        <p:sp>
          <p:nvSpPr>
            <p:cNvPr id="75" name="61 Rectángulo redondeado">
              <a:extLst>
                <a:ext uri="{FF2B5EF4-FFF2-40B4-BE49-F238E27FC236}">
                  <a16:creationId xmlns:a16="http://schemas.microsoft.com/office/drawing/2014/main" id="{DFDA4FE4-796D-9BA9-4143-297FA0945B69}"/>
                </a:ext>
              </a:extLst>
            </p:cNvPr>
            <p:cNvSpPr/>
            <p:nvPr/>
          </p:nvSpPr>
          <p:spPr bwMode="auto">
            <a:xfrm>
              <a:off x="1294196" y="3357427"/>
              <a:ext cx="898901" cy="352002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&gt;=80%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61 Rectángulo redondeado">
              <a:extLst>
                <a:ext uri="{FF2B5EF4-FFF2-40B4-BE49-F238E27FC236}">
                  <a16:creationId xmlns:a16="http://schemas.microsoft.com/office/drawing/2014/main" id="{70C6D875-10A4-FAD0-5792-20B315F82E09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44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73.3</a:t>
              </a:r>
            </a:p>
          </p:txBody>
        </p:sp>
      </p:grpSp>
      <p:grpSp>
        <p:nvGrpSpPr>
          <p:cNvPr id="77" name="96 Grupo">
            <a:extLst>
              <a:ext uri="{FF2B5EF4-FFF2-40B4-BE49-F238E27FC236}">
                <a16:creationId xmlns:a16="http://schemas.microsoft.com/office/drawing/2014/main" id="{DAC4AA62-91DF-3A33-01CF-5E40FCF94A2B}"/>
              </a:ext>
            </a:extLst>
          </p:cNvPr>
          <p:cNvGrpSpPr>
            <a:grpSpLocks/>
          </p:cNvGrpSpPr>
          <p:nvPr/>
        </p:nvGrpSpPr>
        <p:grpSpPr bwMode="auto">
          <a:xfrm>
            <a:off x="4282252" y="5261922"/>
            <a:ext cx="1757841" cy="255881"/>
            <a:chOff x="1294196" y="3349873"/>
            <a:chExt cx="1801106" cy="359556"/>
          </a:xfrm>
        </p:grpSpPr>
        <p:sp>
          <p:nvSpPr>
            <p:cNvPr id="78" name="61 Rectángulo redondeado">
              <a:extLst>
                <a:ext uri="{FF2B5EF4-FFF2-40B4-BE49-F238E27FC236}">
                  <a16:creationId xmlns:a16="http://schemas.microsoft.com/office/drawing/2014/main" id="{2FFAFB7A-A827-4965-7F8C-E8DCBFC1C7FC}"/>
                </a:ext>
              </a:extLst>
            </p:cNvPr>
            <p:cNvSpPr/>
            <p:nvPr/>
          </p:nvSpPr>
          <p:spPr bwMode="auto">
            <a:xfrm>
              <a:off x="1294196" y="3357427"/>
              <a:ext cx="898901" cy="352002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&gt;=80%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61 Rectángulo redondeado">
              <a:extLst>
                <a:ext uri="{FF2B5EF4-FFF2-40B4-BE49-F238E27FC236}">
                  <a16:creationId xmlns:a16="http://schemas.microsoft.com/office/drawing/2014/main" id="{F7792ACE-DB9C-C903-B4A0-D5E925B661CF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44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86.4</a:t>
              </a:r>
            </a:p>
          </p:txBody>
        </p:sp>
      </p:grpSp>
      <p:grpSp>
        <p:nvGrpSpPr>
          <p:cNvPr id="80" name="96 Grupo">
            <a:extLst>
              <a:ext uri="{FF2B5EF4-FFF2-40B4-BE49-F238E27FC236}">
                <a16:creationId xmlns:a16="http://schemas.microsoft.com/office/drawing/2014/main" id="{C9730DDB-0B1D-8BF7-EB3C-101F2F0451D2}"/>
              </a:ext>
            </a:extLst>
          </p:cNvPr>
          <p:cNvGrpSpPr>
            <a:grpSpLocks/>
          </p:cNvGrpSpPr>
          <p:nvPr/>
        </p:nvGrpSpPr>
        <p:grpSpPr bwMode="auto">
          <a:xfrm>
            <a:off x="4293540" y="5972309"/>
            <a:ext cx="1757842" cy="255881"/>
            <a:chOff x="1294196" y="3349873"/>
            <a:chExt cx="1801106" cy="359556"/>
          </a:xfrm>
        </p:grpSpPr>
        <p:sp>
          <p:nvSpPr>
            <p:cNvPr id="81" name="61 Rectángulo redondeado">
              <a:extLst>
                <a:ext uri="{FF2B5EF4-FFF2-40B4-BE49-F238E27FC236}">
                  <a16:creationId xmlns:a16="http://schemas.microsoft.com/office/drawing/2014/main" id="{D7ED776B-F08F-7ED3-1DAD-33D6045EAB8F}"/>
                </a:ext>
              </a:extLst>
            </p:cNvPr>
            <p:cNvSpPr/>
            <p:nvPr/>
          </p:nvSpPr>
          <p:spPr bwMode="auto">
            <a:xfrm>
              <a:off x="1294196" y="3357427"/>
              <a:ext cx="898900" cy="3520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&gt;=80%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61 Rectángulo redondeado">
              <a:extLst>
                <a:ext uri="{FF2B5EF4-FFF2-40B4-BE49-F238E27FC236}">
                  <a16:creationId xmlns:a16="http://schemas.microsoft.com/office/drawing/2014/main" id="{DD6FE8E7-FC45-4178-F605-769C2548AC84}"/>
                </a:ext>
              </a:extLst>
            </p:cNvPr>
            <p:cNvSpPr/>
            <p:nvPr/>
          </p:nvSpPr>
          <p:spPr bwMode="auto">
            <a:xfrm>
              <a:off x="2233856" y="3349873"/>
              <a:ext cx="861446" cy="34444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71.4</a:t>
              </a:r>
            </a:p>
          </p:txBody>
        </p:sp>
      </p:grpSp>
      <p:grpSp>
        <p:nvGrpSpPr>
          <p:cNvPr id="83" name="96 Grupo">
            <a:extLst>
              <a:ext uri="{FF2B5EF4-FFF2-40B4-BE49-F238E27FC236}">
                <a16:creationId xmlns:a16="http://schemas.microsoft.com/office/drawing/2014/main" id="{1F31DBC3-6130-09F3-00F6-2BFD2B013615}"/>
              </a:ext>
            </a:extLst>
          </p:cNvPr>
          <p:cNvGrpSpPr>
            <a:grpSpLocks/>
          </p:cNvGrpSpPr>
          <p:nvPr/>
        </p:nvGrpSpPr>
        <p:grpSpPr bwMode="auto">
          <a:xfrm>
            <a:off x="9893758" y="5368133"/>
            <a:ext cx="1757841" cy="255881"/>
            <a:chOff x="1294196" y="3349873"/>
            <a:chExt cx="1801106" cy="359556"/>
          </a:xfrm>
        </p:grpSpPr>
        <p:sp>
          <p:nvSpPr>
            <p:cNvPr id="84" name="61 Rectángulo redondeado">
              <a:extLst>
                <a:ext uri="{FF2B5EF4-FFF2-40B4-BE49-F238E27FC236}">
                  <a16:creationId xmlns:a16="http://schemas.microsoft.com/office/drawing/2014/main" id="{20D37123-1B69-456F-C46D-9ED4AD90B1BE}"/>
                </a:ext>
              </a:extLst>
            </p:cNvPr>
            <p:cNvSpPr/>
            <p:nvPr/>
          </p:nvSpPr>
          <p:spPr bwMode="auto">
            <a:xfrm>
              <a:off x="1294196" y="3357426"/>
              <a:ext cx="898901" cy="352003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&lt;=9,4%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61 Rectángulo redondeado">
              <a:extLst>
                <a:ext uri="{FF2B5EF4-FFF2-40B4-BE49-F238E27FC236}">
                  <a16:creationId xmlns:a16="http://schemas.microsoft.com/office/drawing/2014/main" id="{741A2483-1213-6CFD-D5CF-DBC4A8E4CDCB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44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5.4</a:t>
              </a:r>
            </a:p>
          </p:txBody>
        </p:sp>
      </p:grpSp>
      <p:sp>
        <p:nvSpPr>
          <p:cNvPr id="87" name="34 CuadroTexto"/>
          <p:cNvSpPr txBox="1">
            <a:spLocks noChangeArrowheads="1"/>
          </p:cNvSpPr>
          <p:nvPr/>
        </p:nvSpPr>
        <p:spPr bwMode="auto">
          <a:xfrm>
            <a:off x="36686" y="220174"/>
            <a:ext cx="8091545" cy="73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altLang="es-MX" sz="2400" b="1" dirty="0">
                <a:solidFill>
                  <a:schemeClr val="tx1"/>
                </a:solidFill>
              </a:rPr>
              <a:t>Atención Materna Integral</a:t>
            </a:r>
          </a:p>
          <a:p>
            <a:pPr algn="ctr">
              <a:defRPr/>
            </a:pPr>
            <a:r>
              <a:rPr lang="es-MX" sz="2000" dirty="0">
                <a:solidFill>
                  <a:srgbClr val="1E4236"/>
                </a:solidFill>
                <a:latin typeface="Montserrat SemiBold"/>
                <a:cs typeface="Montserrat SemiBold"/>
              </a:rPr>
              <a:t>Datos al Mes de Febrero 2025</a:t>
            </a:r>
          </a:p>
        </p:txBody>
      </p:sp>
    </p:spTree>
    <p:extLst>
      <p:ext uri="{BB962C8B-B14F-4D97-AF65-F5344CB8AC3E}">
        <p14:creationId xmlns:p14="http://schemas.microsoft.com/office/powerpoint/2010/main" val="214125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E3BB-8B3D-3C60-ECAB-9C14C14B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9 CuadroTexto">
            <a:extLst>
              <a:ext uri="{FF2B5EF4-FFF2-40B4-BE49-F238E27FC236}">
                <a16:creationId xmlns:a16="http://schemas.microsoft.com/office/drawing/2014/main" id="{6744CFDC-FC7E-B3F3-6A07-0D9A68EE6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578" y="1590736"/>
            <a:ext cx="5206866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Padecimientos durante el Embarazo, parto Pretérmino</a:t>
            </a:r>
            <a:endParaRPr lang="en-US" altLang="es-MX" sz="813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48 CuadroTexto">
            <a:extLst>
              <a:ext uri="{FF2B5EF4-FFF2-40B4-BE49-F238E27FC236}">
                <a16:creationId xmlns:a16="http://schemas.microsoft.com/office/drawing/2014/main" id="{720C824B-EDD2-CDEC-D5B7-0DD34F919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030" y="1590736"/>
            <a:ext cx="4368262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del parto, condiciones del recién nacido, reanimación, complicaciones</a:t>
            </a:r>
            <a:endParaRPr lang="en-US" altLang="es-MX" sz="813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9 CuadroTexto">
            <a:extLst>
              <a:ext uri="{FF2B5EF4-FFF2-40B4-BE49-F238E27FC236}">
                <a16:creationId xmlns:a16="http://schemas.microsoft.com/office/drawing/2014/main" id="{604113B2-B547-7084-ECBC-D00A47177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6" y="1578421"/>
            <a:ext cx="781622" cy="4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Clínico Típico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37 Conector recto de flecha">
            <a:extLst>
              <a:ext uri="{FF2B5EF4-FFF2-40B4-BE49-F238E27FC236}">
                <a16:creationId xmlns:a16="http://schemas.microsoft.com/office/drawing/2014/main" id="{51C4D46D-CB2F-FCBC-F95B-10B853055B34}"/>
              </a:ext>
            </a:extLst>
          </p:cNvPr>
          <p:cNvCxnSpPr/>
          <p:nvPr/>
        </p:nvCxnSpPr>
        <p:spPr>
          <a:xfrm>
            <a:off x="3226912" y="1918098"/>
            <a:ext cx="0" cy="4212368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37 Conector recto de flecha">
            <a:extLst>
              <a:ext uri="{FF2B5EF4-FFF2-40B4-BE49-F238E27FC236}">
                <a16:creationId xmlns:a16="http://schemas.microsoft.com/office/drawing/2014/main" id="{8CCB7AA7-4C14-60E8-D254-5032C4B5F6D2}"/>
              </a:ext>
            </a:extLst>
          </p:cNvPr>
          <p:cNvCxnSpPr/>
          <p:nvPr/>
        </p:nvCxnSpPr>
        <p:spPr>
          <a:xfrm>
            <a:off x="6823913" y="1918098"/>
            <a:ext cx="0" cy="4198391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37 Conector recto de flecha">
            <a:extLst>
              <a:ext uri="{FF2B5EF4-FFF2-40B4-BE49-F238E27FC236}">
                <a16:creationId xmlns:a16="http://schemas.microsoft.com/office/drawing/2014/main" id="{49AD3BBC-1154-23E0-E9A5-2D2CB8EE7D59}"/>
              </a:ext>
            </a:extLst>
          </p:cNvPr>
          <p:cNvCxnSpPr/>
          <p:nvPr/>
        </p:nvCxnSpPr>
        <p:spPr>
          <a:xfrm>
            <a:off x="9757901" y="1918098"/>
            <a:ext cx="0" cy="4198391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37 Conector recto de flecha">
            <a:extLst>
              <a:ext uri="{FF2B5EF4-FFF2-40B4-BE49-F238E27FC236}">
                <a16:creationId xmlns:a16="http://schemas.microsoft.com/office/drawing/2014/main" id="{368ED1EE-30CE-E287-466C-E6819780D266}"/>
              </a:ext>
            </a:extLst>
          </p:cNvPr>
          <p:cNvCxnSpPr/>
          <p:nvPr/>
        </p:nvCxnSpPr>
        <p:spPr>
          <a:xfrm>
            <a:off x="36555" y="1935854"/>
            <a:ext cx="12052233" cy="0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39 CuadroTexto">
            <a:extLst>
              <a:ext uri="{FF2B5EF4-FFF2-40B4-BE49-F238E27FC236}">
                <a16:creationId xmlns:a16="http://schemas.microsoft.com/office/drawing/2014/main" id="{50E3CF49-87B2-C55A-BAEA-C9A5135A9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874" y="2031898"/>
            <a:ext cx="1746015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Detección oportuna Identificación y atención de factores de riesgo.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48 CuadroTexto">
            <a:extLst>
              <a:ext uri="{FF2B5EF4-FFF2-40B4-BE49-F238E27FC236}">
                <a16:creationId xmlns:a16="http://schemas.microsoft.com/office/drawing/2014/main" id="{7CA0E4CF-7BC0-4304-575E-86B355203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379" y="2016847"/>
            <a:ext cx="2217998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Tratamiento de las Complicaciones Tempranas o Tardías. Rehabilitación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49 CuadroTexto">
            <a:extLst>
              <a:ext uri="{FF2B5EF4-FFF2-40B4-BE49-F238E27FC236}">
                <a16:creationId xmlns:a16="http://schemas.microsoft.com/office/drawing/2014/main" id="{08F42786-0B1D-7B86-8FC5-C50986953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5337" y="2020072"/>
            <a:ext cx="977296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Desenlace del impacto en salud</a:t>
            </a:r>
          </a:p>
        </p:txBody>
      </p:sp>
      <p:sp>
        <p:nvSpPr>
          <p:cNvPr id="14" name="53 CuadroTexto">
            <a:extLst>
              <a:ext uri="{FF2B5EF4-FFF2-40B4-BE49-F238E27FC236}">
                <a16:creationId xmlns:a16="http://schemas.microsoft.com/office/drawing/2014/main" id="{271E80EF-05F5-40CA-130D-BF7C4A8C5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711" y="2020072"/>
            <a:ext cx="3624271" cy="34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Diagnóstico, Tratamiento y Control. Identificación </a:t>
            </a:r>
          </a:p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y manejo oportuno de complicaciones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9 CuadroTexto">
            <a:extLst>
              <a:ext uri="{FF2B5EF4-FFF2-40B4-BE49-F238E27FC236}">
                <a16:creationId xmlns:a16="http://schemas.microsoft.com/office/drawing/2014/main" id="{5F4F402D-303D-09CF-C755-47A58808F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9" y="2026523"/>
            <a:ext cx="820326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Promoción de la Salud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37 Rectángulo redondeado">
            <a:extLst>
              <a:ext uri="{FF2B5EF4-FFF2-40B4-BE49-F238E27FC236}">
                <a16:creationId xmlns:a16="http://schemas.microsoft.com/office/drawing/2014/main" id="{6C32DA94-C4A0-8208-A32C-27A814FEC11A}"/>
              </a:ext>
            </a:extLst>
          </p:cNvPr>
          <p:cNvSpPr/>
          <p:nvPr/>
        </p:nvSpPr>
        <p:spPr bwMode="auto">
          <a:xfrm>
            <a:off x="354972" y="4039235"/>
            <a:ext cx="2527636" cy="8203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Neonatal 02- 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Seguimiento epidemiológico de casos probables de </a:t>
            </a:r>
            <a:r>
              <a:rPr lang="es-ES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Enfermedades Metabólicas Congénitas (EMC)</a:t>
            </a:r>
            <a:endParaRPr lang="en-US" sz="1016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35 Rectángulo redondeado">
            <a:extLst>
              <a:ext uri="{FF2B5EF4-FFF2-40B4-BE49-F238E27FC236}">
                <a16:creationId xmlns:a16="http://schemas.microsoft.com/office/drawing/2014/main" id="{31E1C2E8-AB5A-FFB8-0EC8-E9B05E1F191D}"/>
              </a:ext>
            </a:extLst>
          </p:cNvPr>
          <p:cNvSpPr/>
          <p:nvPr/>
        </p:nvSpPr>
        <p:spPr bwMode="auto">
          <a:xfrm>
            <a:off x="346094" y="2715601"/>
            <a:ext cx="2527636" cy="6106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E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Neonatal 01- </a:t>
            </a:r>
            <a:r>
              <a:rPr lang="es-ES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Oportunidad en el diagnostico de Enfermedades Metabólicas Congénitas (EMC)</a:t>
            </a:r>
            <a:endParaRPr lang="en-US" sz="1016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67 CuadroTexto">
            <a:extLst>
              <a:ext uri="{FF2B5EF4-FFF2-40B4-BE49-F238E27FC236}">
                <a16:creationId xmlns:a16="http://schemas.microsoft.com/office/drawing/2014/main" id="{7273DA6C-0D90-268F-CCFB-0E53E7DC5114}"/>
              </a:ext>
            </a:extLst>
          </p:cNvPr>
          <p:cNvSpPr txBox="1"/>
          <p:nvPr/>
        </p:nvSpPr>
        <p:spPr bwMode="auto">
          <a:xfrm>
            <a:off x="3394143" y="2716954"/>
            <a:ext cx="3242599" cy="54079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Neonatal 03- 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Proporción de prematuros (menores de 37 semanas ) con peso menor o igual a 1,500 g</a:t>
            </a:r>
          </a:p>
        </p:txBody>
      </p:sp>
      <p:sp>
        <p:nvSpPr>
          <p:cNvPr id="20" name="63 Rectángulo redondeado">
            <a:extLst>
              <a:ext uri="{FF2B5EF4-FFF2-40B4-BE49-F238E27FC236}">
                <a16:creationId xmlns:a16="http://schemas.microsoft.com/office/drawing/2014/main" id="{63E7129B-05D0-0712-2A7B-6D293C1D2C7C}"/>
              </a:ext>
            </a:extLst>
          </p:cNvPr>
          <p:cNvSpPr/>
          <p:nvPr/>
        </p:nvSpPr>
        <p:spPr>
          <a:xfrm>
            <a:off x="3442280" y="4041337"/>
            <a:ext cx="3221096" cy="53219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Neonatal 04- 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sobrevida en recién nacidos prematuros con peso menor o igual a 1,500 g al nacimiento.</a:t>
            </a:r>
            <a:endParaRPr lang="es-MX" sz="1016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81 Rectángulo redondeado">
            <a:extLst>
              <a:ext uri="{FF2B5EF4-FFF2-40B4-BE49-F238E27FC236}">
                <a16:creationId xmlns:a16="http://schemas.microsoft.com/office/drawing/2014/main" id="{4C794615-2410-38DE-2106-AB4C3F918E60}"/>
              </a:ext>
            </a:extLst>
          </p:cNvPr>
          <p:cNvSpPr/>
          <p:nvPr/>
        </p:nvSpPr>
        <p:spPr bwMode="auto">
          <a:xfrm>
            <a:off x="7042019" y="2727982"/>
            <a:ext cx="2522260" cy="8622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Neonatal 05-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Letalidad Neonatal por Síndrome de Dificultad Respiratoria del Recién Nacido y sus complicaciones, une Unidades Medicas Hospitalarias</a:t>
            </a:r>
            <a:endParaRPr lang="en-US" sz="1016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">
            <a:extLst>
              <a:ext uri="{FF2B5EF4-FFF2-40B4-BE49-F238E27FC236}">
                <a16:creationId xmlns:a16="http://schemas.microsoft.com/office/drawing/2014/main" id="{4F250498-2E7A-A787-3EBE-F92414008995}"/>
              </a:ext>
            </a:extLst>
          </p:cNvPr>
          <p:cNvSpPr/>
          <p:nvPr/>
        </p:nvSpPr>
        <p:spPr>
          <a:xfrm>
            <a:off x="6423619" y="3120726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3" name="22 Rectángulo">
            <a:extLst>
              <a:ext uri="{FF2B5EF4-FFF2-40B4-BE49-F238E27FC236}">
                <a16:creationId xmlns:a16="http://schemas.microsoft.com/office/drawing/2014/main" id="{68D47154-DF2D-9B74-71AA-5A044A4AE65E}"/>
              </a:ext>
            </a:extLst>
          </p:cNvPr>
          <p:cNvSpPr/>
          <p:nvPr/>
        </p:nvSpPr>
        <p:spPr>
          <a:xfrm>
            <a:off x="9339493" y="3448035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4" name="78 Rectángulo redondeado">
            <a:extLst>
              <a:ext uri="{FF2B5EF4-FFF2-40B4-BE49-F238E27FC236}">
                <a16:creationId xmlns:a16="http://schemas.microsoft.com/office/drawing/2014/main" id="{6EA016CD-1DBE-F941-5D17-224E544CC5A8}"/>
              </a:ext>
            </a:extLst>
          </p:cNvPr>
          <p:cNvSpPr/>
          <p:nvPr/>
        </p:nvSpPr>
        <p:spPr bwMode="auto">
          <a:xfrm>
            <a:off x="9842837" y="2729057"/>
            <a:ext cx="2245951" cy="85468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Neonatal 07-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mortalidad por Síndrome de Dificultad Respiratoria del Recién Nacido (Tipo I) y sus complicaciones</a:t>
            </a:r>
          </a:p>
        </p:txBody>
      </p:sp>
      <p:sp>
        <p:nvSpPr>
          <p:cNvPr id="25" name="24 Rectángulo">
            <a:extLst>
              <a:ext uri="{FF2B5EF4-FFF2-40B4-BE49-F238E27FC236}">
                <a16:creationId xmlns:a16="http://schemas.microsoft.com/office/drawing/2014/main" id="{0AA07661-123C-48BE-6A2D-9C3A3B194182}"/>
              </a:ext>
            </a:extLst>
          </p:cNvPr>
          <p:cNvSpPr/>
          <p:nvPr/>
        </p:nvSpPr>
        <p:spPr>
          <a:xfrm>
            <a:off x="11887962" y="3454280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6" name="81 Rectángulo redondeado">
            <a:extLst>
              <a:ext uri="{FF2B5EF4-FFF2-40B4-BE49-F238E27FC236}">
                <a16:creationId xmlns:a16="http://schemas.microsoft.com/office/drawing/2014/main" id="{67B3F02F-3624-3787-9C92-0AD84F97BBC2}"/>
              </a:ext>
            </a:extLst>
          </p:cNvPr>
          <p:cNvSpPr/>
          <p:nvPr/>
        </p:nvSpPr>
        <p:spPr bwMode="auto">
          <a:xfrm>
            <a:off x="7042019" y="4162648"/>
            <a:ext cx="2522260" cy="117619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Neonatal 06-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Letalidad relacionada a Infección Asociada a la Atención a la Salud en recién nacido hasta los 28 días de vida en unidades medicas de segundo nivel con mas de 20 camas censables.</a:t>
            </a:r>
            <a:endParaRPr lang="en-US" sz="1016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Rectángulo">
            <a:extLst>
              <a:ext uri="{FF2B5EF4-FFF2-40B4-BE49-F238E27FC236}">
                <a16:creationId xmlns:a16="http://schemas.microsoft.com/office/drawing/2014/main" id="{8D5EA753-5BC9-4161-B594-2ECA60016FFF}"/>
              </a:ext>
            </a:extLst>
          </p:cNvPr>
          <p:cNvSpPr/>
          <p:nvPr/>
        </p:nvSpPr>
        <p:spPr>
          <a:xfrm>
            <a:off x="9345291" y="5200439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8" name="27 Rectángulo">
            <a:extLst>
              <a:ext uri="{FF2B5EF4-FFF2-40B4-BE49-F238E27FC236}">
                <a16:creationId xmlns:a16="http://schemas.microsoft.com/office/drawing/2014/main" id="{9C7D9291-78D5-7401-37A4-59A06392761D}"/>
              </a:ext>
            </a:extLst>
          </p:cNvPr>
          <p:cNvSpPr/>
          <p:nvPr/>
        </p:nvSpPr>
        <p:spPr>
          <a:xfrm>
            <a:off x="2651345" y="3176515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9" name="28 Rectángulo">
            <a:extLst>
              <a:ext uri="{FF2B5EF4-FFF2-40B4-BE49-F238E27FC236}">
                <a16:creationId xmlns:a16="http://schemas.microsoft.com/office/drawing/2014/main" id="{EFB7C573-531E-82AE-18D8-675D08D620A8}"/>
              </a:ext>
            </a:extLst>
          </p:cNvPr>
          <p:cNvSpPr/>
          <p:nvPr/>
        </p:nvSpPr>
        <p:spPr>
          <a:xfrm>
            <a:off x="2660223" y="4708297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grpSp>
        <p:nvGrpSpPr>
          <p:cNvPr id="30" name="96 Grupo">
            <a:extLst>
              <a:ext uri="{FF2B5EF4-FFF2-40B4-BE49-F238E27FC236}">
                <a16:creationId xmlns:a16="http://schemas.microsoft.com/office/drawing/2014/main" id="{9EF09970-0B13-9459-BC75-6364191E5C42}"/>
              </a:ext>
            </a:extLst>
          </p:cNvPr>
          <p:cNvGrpSpPr>
            <a:grpSpLocks/>
          </p:cNvGrpSpPr>
          <p:nvPr/>
        </p:nvGrpSpPr>
        <p:grpSpPr bwMode="auto">
          <a:xfrm>
            <a:off x="741743" y="3458518"/>
            <a:ext cx="1757842" cy="255881"/>
            <a:chOff x="1294196" y="3349873"/>
            <a:chExt cx="1801106" cy="359556"/>
          </a:xfrm>
        </p:grpSpPr>
        <p:sp>
          <p:nvSpPr>
            <p:cNvPr id="31" name="61 Rectángulo redondeado">
              <a:extLst>
                <a:ext uri="{FF2B5EF4-FFF2-40B4-BE49-F238E27FC236}">
                  <a16:creationId xmlns:a16="http://schemas.microsoft.com/office/drawing/2014/main" id="{A9BF769B-07E7-27FF-3D08-01C3313D4433}"/>
                </a:ext>
              </a:extLst>
            </p:cNvPr>
            <p:cNvSpPr/>
            <p:nvPr/>
          </p:nvSpPr>
          <p:spPr bwMode="auto">
            <a:xfrm>
              <a:off x="1294196" y="3357426"/>
              <a:ext cx="898900" cy="352003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&gt;=80%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61 Rectángulo redondeado">
              <a:extLst>
                <a:ext uri="{FF2B5EF4-FFF2-40B4-BE49-F238E27FC236}">
                  <a16:creationId xmlns:a16="http://schemas.microsoft.com/office/drawing/2014/main" id="{A1A84B15-74DE-EE68-43F5-394A4840BE1A}"/>
                </a:ext>
              </a:extLst>
            </p:cNvPr>
            <p:cNvSpPr/>
            <p:nvPr/>
          </p:nvSpPr>
          <p:spPr bwMode="auto">
            <a:xfrm>
              <a:off x="2233856" y="3349873"/>
              <a:ext cx="861446" cy="34444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50.0</a:t>
              </a:r>
            </a:p>
          </p:txBody>
        </p:sp>
      </p:grpSp>
      <p:grpSp>
        <p:nvGrpSpPr>
          <p:cNvPr id="33" name="93 Grupo">
            <a:extLst>
              <a:ext uri="{FF2B5EF4-FFF2-40B4-BE49-F238E27FC236}">
                <a16:creationId xmlns:a16="http://schemas.microsoft.com/office/drawing/2014/main" id="{DE55C7BC-34D1-662E-5BDD-40E7338EB634}"/>
              </a:ext>
            </a:extLst>
          </p:cNvPr>
          <p:cNvGrpSpPr>
            <a:grpSpLocks/>
          </p:cNvGrpSpPr>
          <p:nvPr/>
        </p:nvGrpSpPr>
        <p:grpSpPr bwMode="auto">
          <a:xfrm>
            <a:off x="722667" y="4979977"/>
            <a:ext cx="1757842" cy="244055"/>
            <a:chOff x="1668650" y="1863207"/>
            <a:chExt cx="1563634" cy="417146"/>
          </a:xfrm>
        </p:grpSpPr>
        <p:sp>
          <p:nvSpPr>
            <p:cNvPr id="34" name="61 Rectángulo redondeado">
              <a:extLst>
                <a:ext uri="{FF2B5EF4-FFF2-40B4-BE49-F238E27FC236}">
                  <a16:creationId xmlns:a16="http://schemas.microsoft.com/office/drawing/2014/main" id="{22F12BDA-BF01-3105-F2DF-F1F9878BD9A3}"/>
                </a:ext>
              </a:extLst>
            </p:cNvPr>
            <p:cNvSpPr/>
            <p:nvPr/>
          </p:nvSpPr>
          <p:spPr bwMode="auto">
            <a:xfrm>
              <a:off x="1668650" y="1863207"/>
              <a:ext cx="780382" cy="417146"/>
            </a:xfrm>
            <a:prstGeom prst="roundRect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&gt;=80%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61 Rectángulo redondeado">
              <a:extLst>
                <a:ext uri="{FF2B5EF4-FFF2-40B4-BE49-F238E27FC236}">
                  <a16:creationId xmlns:a16="http://schemas.microsoft.com/office/drawing/2014/main" id="{5A432A1A-676E-D91F-7A0D-14333058AB88}"/>
                </a:ext>
              </a:extLst>
            </p:cNvPr>
            <p:cNvSpPr/>
            <p:nvPr/>
          </p:nvSpPr>
          <p:spPr bwMode="auto">
            <a:xfrm>
              <a:off x="2484418" y="1863207"/>
              <a:ext cx="747866" cy="41714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87.5</a:t>
              </a:r>
            </a:p>
          </p:txBody>
        </p:sp>
      </p:grpSp>
      <p:grpSp>
        <p:nvGrpSpPr>
          <p:cNvPr id="36" name="45 Grupo">
            <a:extLst>
              <a:ext uri="{FF2B5EF4-FFF2-40B4-BE49-F238E27FC236}">
                <a16:creationId xmlns:a16="http://schemas.microsoft.com/office/drawing/2014/main" id="{2F02524B-5AF2-3DDE-908C-3EC1AFBCD3EA}"/>
              </a:ext>
            </a:extLst>
          </p:cNvPr>
          <p:cNvGrpSpPr>
            <a:grpSpLocks/>
          </p:cNvGrpSpPr>
          <p:nvPr/>
        </p:nvGrpSpPr>
        <p:grpSpPr bwMode="auto">
          <a:xfrm>
            <a:off x="4159915" y="3395915"/>
            <a:ext cx="1906209" cy="254807"/>
            <a:chOff x="2612040" y="1972150"/>
            <a:chExt cx="1909338" cy="375806"/>
          </a:xfrm>
        </p:grpSpPr>
        <p:sp>
          <p:nvSpPr>
            <p:cNvPr id="37" name="61 Rectángulo redondeado">
              <a:extLst>
                <a:ext uri="{FF2B5EF4-FFF2-40B4-BE49-F238E27FC236}">
                  <a16:creationId xmlns:a16="http://schemas.microsoft.com/office/drawing/2014/main" id="{85413F3E-5826-A550-FE67-20B71E2AF5A8}"/>
                </a:ext>
              </a:extLst>
            </p:cNvPr>
            <p:cNvSpPr/>
            <p:nvPr/>
          </p:nvSpPr>
          <p:spPr bwMode="auto">
            <a:xfrm>
              <a:off x="2612040" y="1988007"/>
              <a:ext cx="934747" cy="359949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  <a:alpha val="29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&lt;=1,4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61 Rectángulo redondeado">
              <a:extLst>
                <a:ext uri="{FF2B5EF4-FFF2-40B4-BE49-F238E27FC236}">
                  <a16:creationId xmlns:a16="http://schemas.microsoft.com/office/drawing/2014/main" id="{20007C23-F505-11BE-0A32-EB331034C389}"/>
                </a:ext>
              </a:extLst>
            </p:cNvPr>
            <p:cNvSpPr/>
            <p:nvPr/>
          </p:nvSpPr>
          <p:spPr bwMode="auto">
            <a:xfrm>
              <a:off x="3612477" y="1972150"/>
              <a:ext cx="908901" cy="37104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0.8</a:t>
              </a:r>
            </a:p>
          </p:txBody>
        </p:sp>
      </p:grpSp>
      <p:grpSp>
        <p:nvGrpSpPr>
          <p:cNvPr id="39" name="100 Grupo">
            <a:extLst>
              <a:ext uri="{FF2B5EF4-FFF2-40B4-BE49-F238E27FC236}">
                <a16:creationId xmlns:a16="http://schemas.microsoft.com/office/drawing/2014/main" id="{D239E873-914A-05DB-FAFC-26666367AD95}"/>
              </a:ext>
            </a:extLst>
          </p:cNvPr>
          <p:cNvGrpSpPr>
            <a:grpSpLocks/>
          </p:cNvGrpSpPr>
          <p:nvPr/>
        </p:nvGrpSpPr>
        <p:grpSpPr bwMode="auto">
          <a:xfrm>
            <a:off x="4145416" y="4732990"/>
            <a:ext cx="1916961" cy="262332"/>
            <a:chOff x="244820" y="3769771"/>
            <a:chExt cx="2758244" cy="580141"/>
          </a:xfrm>
        </p:grpSpPr>
        <p:sp>
          <p:nvSpPr>
            <p:cNvPr id="40" name="61 Rectángulo redondeado">
              <a:extLst>
                <a:ext uri="{FF2B5EF4-FFF2-40B4-BE49-F238E27FC236}">
                  <a16:creationId xmlns:a16="http://schemas.microsoft.com/office/drawing/2014/main" id="{18D1CD7B-8ECB-7EAC-16AB-2BCA4A020C11}"/>
                </a:ext>
              </a:extLst>
            </p:cNvPr>
            <p:cNvSpPr/>
            <p:nvPr/>
          </p:nvSpPr>
          <p:spPr bwMode="auto">
            <a:xfrm>
              <a:off x="244820" y="3769771"/>
              <a:ext cx="1342768" cy="530210"/>
            </a:xfrm>
            <a:prstGeom prst="roundRect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&gt;=80%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61 Rectángulo redondeado">
              <a:extLst>
                <a:ext uri="{FF2B5EF4-FFF2-40B4-BE49-F238E27FC236}">
                  <a16:creationId xmlns:a16="http://schemas.microsoft.com/office/drawing/2014/main" id="{2C8ABCC0-9647-BEC9-D00B-9E826AE0D8D0}"/>
                </a:ext>
              </a:extLst>
            </p:cNvPr>
            <p:cNvSpPr/>
            <p:nvPr/>
          </p:nvSpPr>
          <p:spPr bwMode="auto">
            <a:xfrm>
              <a:off x="1697423" y="3769771"/>
              <a:ext cx="1305641" cy="58014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83.0</a:t>
              </a:r>
            </a:p>
          </p:txBody>
        </p:sp>
      </p:grpSp>
      <p:grpSp>
        <p:nvGrpSpPr>
          <p:cNvPr id="42" name="106 Grupo">
            <a:extLst>
              <a:ext uri="{FF2B5EF4-FFF2-40B4-BE49-F238E27FC236}">
                <a16:creationId xmlns:a16="http://schemas.microsoft.com/office/drawing/2014/main" id="{B195A8B3-ABF3-1DA1-A9BC-D2DBE7364C2B}"/>
              </a:ext>
            </a:extLst>
          </p:cNvPr>
          <p:cNvGrpSpPr>
            <a:grpSpLocks/>
          </p:cNvGrpSpPr>
          <p:nvPr/>
        </p:nvGrpSpPr>
        <p:grpSpPr bwMode="auto">
          <a:xfrm>
            <a:off x="7504880" y="3745399"/>
            <a:ext cx="1725587" cy="244055"/>
            <a:chOff x="321090" y="2363778"/>
            <a:chExt cx="2459219" cy="260692"/>
          </a:xfrm>
        </p:grpSpPr>
        <p:sp>
          <p:nvSpPr>
            <p:cNvPr id="43" name="61 Rectángulo redondeado">
              <a:extLst>
                <a:ext uri="{FF2B5EF4-FFF2-40B4-BE49-F238E27FC236}">
                  <a16:creationId xmlns:a16="http://schemas.microsoft.com/office/drawing/2014/main" id="{B753B6D5-51DB-5DF7-CEAB-658FD749B160}"/>
                </a:ext>
              </a:extLst>
            </p:cNvPr>
            <p:cNvSpPr/>
            <p:nvPr/>
          </p:nvSpPr>
          <p:spPr bwMode="auto">
            <a:xfrm>
              <a:off x="321090" y="2363778"/>
              <a:ext cx="1518433" cy="260692"/>
            </a:xfrm>
            <a:prstGeom prst="round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 </a:t>
              </a:r>
              <a:r>
                <a:rPr lang="es-MX" sz="948" b="1" dirty="0">
                  <a:solidFill>
                    <a:prstClr val="black"/>
                  </a:solidFill>
                  <a:latin typeface="Calibri"/>
                </a:rPr>
                <a:t>&lt;= 10,6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61 Rectángulo redondeado">
              <a:extLst>
                <a:ext uri="{FF2B5EF4-FFF2-40B4-BE49-F238E27FC236}">
                  <a16:creationId xmlns:a16="http://schemas.microsoft.com/office/drawing/2014/main" id="{850E643D-23DB-6A02-7222-C78ECBC39721}"/>
                </a:ext>
              </a:extLst>
            </p:cNvPr>
            <p:cNvSpPr/>
            <p:nvPr/>
          </p:nvSpPr>
          <p:spPr bwMode="auto">
            <a:xfrm>
              <a:off x="1931457" y="2363778"/>
              <a:ext cx="848852" cy="23772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0.0</a:t>
              </a:r>
            </a:p>
          </p:txBody>
        </p:sp>
      </p:grpSp>
      <p:grpSp>
        <p:nvGrpSpPr>
          <p:cNvPr id="45" name="55 Grupo">
            <a:extLst>
              <a:ext uri="{FF2B5EF4-FFF2-40B4-BE49-F238E27FC236}">
                <a16:creationId xmlns:a16="http://schemas.microsoft.com/office/drawing/2014/main" id="{27E468F2-5950-55B8-C37B-9AA171F8A80B}"/>
              </a:ext>
            </a:extLst>
          </p:cNvPr>
          <p:cNvGrpSpPr>
            <a:grpSpLocks/>
          </p:cNvGrpSpPr>
          <p:nvPr/>
        </p:nvGrpSpPr>
        <p:grpSpPr bwMode="auto">
          <a:xfrm>
            <a:off x="10142033" y="3776382"/>
            <a:ext cx="1736339" cy="241905"/>
            <a:chOff x="1091521" y="3365500"/>
            <a:chExt cx="1973402" cy="238063"/>
          </a:xfrm>
        </p:grpSpPr>
        <p:sp>
          <p:nvSpPr>
            <p:cNvPr id="46" name="61 Rectángulo redondeado">
              <a:extLst>
                <a:ext uri="{FF2B5EF4-FFF2-40B4-BE49-F238E27FC236}">
                  <a16:creationId xmlns:a16="http://schemas.microsoft.com/office/drawing/2014/main" id="{8B23DF3D-6099-AF5F-C0FA-1493D0E4470E}"/>
                </a:ext>
              </a:extLst>
            </p:cNvPr>
            <p:cNvSpPr/>
            <p:nvPr/>
          </p:nvSpPr>
          <p:spPr bwMode="auto">
            <a:xfrm>
              <a:off x="1091521" y="3365500"/>
              <a:ext cx="1199926" cy="238063"/>
            </a:xfrm>
            <a:prstGeom prst="roundRect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&lt;=3.0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61 Rectángulo redondeado">
              <a:extLst>
                <a:ext uri="{FF2B5EF4-FFF2-40B4-BE49-F238E27FC236}">
                  <a16:creationId xmlns:a16="http://schemas.microsoft.com/office/drawing/2014/main" id="{1638196C-9804-4E0E-E586-3D1770F60903}"/>
                </a:ext>
              </a:extLst>
            </p:cNvPr>
            <p:cNvSpPr/>
            <p:nvPr/>
          </p:nvSpPr>
          <p:spPr bwMode="auto">
            <a:xfrm>
              <a:off x="2363541" y="3372907"/>
              <a:ext cx="701382" cy="22325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0.8</a:t>
              </a:r>
            </a:p>
          </p:txBody>
        </p:sp>
      </p:grpSp>
      <p:grpSp>
        <p:nvGrpSpPr>
          <p:cNvPr id="48" name="106 Grupo">
            <a:extLst>
              <a:ext uri="{FF2B5EF4-FFF2-40B4-BE49-F238E27FC236}">
                <a16:creationId xmlns:a16="http://schemas.microsoft.com/office/drawing/2014/main" id="{C843BC3D-EF53-D002-C0D0-3F2DBC7E4BB9}"/>
              </a:ext>
            </a:extLst>
          </p:cNvPr>
          <p:cNvGrpSpPr>
            <a:grpSpLocks/>
          </p:cNvGrpSpPr>
          <p:nvPr/>
        </p:nvGrpSpPr>
        <p:grpSpPr bwMode="auto">
          <a:xfrm>
            <a:off x="7503267" y="5479555"/>
            <a:ext cx="1726662" cy="244055"/>
            <a:chOff x="321090" y="2363778"/>
            <a:chExt cx="2459219" cy="260692"/>
          </a:xfrm>
        </p:grpSpPr>
        <p:sp>
          <p:nvSpPr>
            <p:cNvPr id="49" name="61 Rectángulo redondeado">
              <a:extLst>
                <a:ext uri="{FF2B5EF4-FFF2-40B4-BE49-F238E27FC236}">
                  <a16:creationId xmlns:a16="http://schemas.microsoft.com/office/drawing/2014/main" id="{BA0B0642-3C87-0745-CA99-A4166EB2BABF}"/>
                </a:ext>
              </a:extLst>
            </p:cNvPr>
            <p:cNvSpPr/>
            <p:nvPr/>
          </p:nvSpPr>
          <p:spPr bwMode="auto">
            <a:xfrm>
              <a:off x="321090" y="2363778"/>
              <a:ext cx="1519019" cy="260692"/>
            </a:xfrm>
            <a:prstGeom prst="round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 </a:t>
              </a:r>
              <a:r>
                <a:rPr lang="es-MX" sz="948" b="1" dirty="0">
                  <a:solidFill>
                    <a:prstClr val="black"/>
                  </a:solidFill>
                  <a:latin typeface="Calibri"/>
                </a:rPr>
                <a:t>0,5 a 5,0</a:t>
              </a:r>
            </a:p>
          </p:txBody>
        </p:sp>
        <p:sp>
          <p:nvSpPr>
            <p:cNvPr id="50" name="61 Rectángulo redondeado">
              <a:extLst>
                <a:ext uri="{FF2B5EF4-FFF2-40B4-BE49-F238E27FC236}">
                  <a16:creationId xmlns:a16="http://schemas.microsoft.com/office/drawing/2014/main" id="{323A6040-589A-FDDC-FF0E-B1AEEBC8F484}"/>
                </a:ext>
              </a:extLst>
            </p:cNvPr>
            <p:cNvSpPr/>
            <p:nvPr/>
          </p:nvSpPr>
          <p:spPr bwMode="auto">
            <a:xfrm>
              <a:off x="1931986" y="2363778"/>
              <a:ext cx="848323" cy="23772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0,0</a:t>
              </a:r>
            </a:p>
          </p:txBody>
        </p:sp>
      </p:grpSp>
      <p:sp>
        <p:nvSpPr>
          <p:cNvPr id="53" name="34 CuadroTexto"/>
          <p:cNvSpPr txBox="1">
            <a:spLocks noChangeArrowheads="1"/>
          </p:cNvSpPr>
          <p:nvPr/>
        </p:nvSpPr>
        <p:spPr bwMode="auto">
          <a:xfrm>
            <a:off x="36686" y="220174"/>
            <a:ext cx="8091545" cy="73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altLang="es-MX" sz="2400" b="1" dirty="0">
                <a:solidFill>
                  <a:schemeClr val="tx1"/>
                </a:solidFill>
              </a:rPr>
              <a:t>Atención Integral Neonatal</a:t>
            </a:r>
          </a:p>
          <a:p>
            <a:pPr algn="ctr">
              <a:defRPr/>
            </a:pPr>
            <a:r>
              <a:rPr lang="es-MX" sz="2000" dirty="0">
                <a:solidFill>
                  <a:srgbClr val="1E4236"/>
                </a:solidFill>
                <a:latin typeface="Montserrat SemiBold"/>
                <a:cs typeface="Montserrat SemiBold"/>
              </a:rPr>
              <a:t>Datos al Mes de Febrero 2025</a:t>
            </a:r>
          </a:p>
        </p:txBody>
      </p:sp>
    </p:spTree>
    <p:extLst>
      <p:ext uri="{BB962C8B-B14F-4D97-AF65-F5344CB8AC3E}">
        <p14:creationId xmlns:p14="http://schemas.microsoft.com/office/powerpoint/2010/main" val="1213304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E3BB-8B3D-3C60-ECAB-9C14C14B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9 CuadroTexto">
            <a:extLst>
              <a:ext uri="{FF2B5EF4-FFF2-40B4-BE49-F238E27FC236}">
                <a16:creationId xmlns:a16="http://schemas.microsoft.com/office/drawing/2014/main" id="{16424009-668F-DF2D-CE32-60B84DF5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578" y="1347006"/>
            <a:ext cx="2587844" cy="34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Alimentación, Hábitos y Costumbres, </a:t>
            </a:r>
          </a:p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familiares</a:t>
            </a:r>
            <a:endParaRPr lang="en-US" altLang="es-MX" sz="813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48 CuadroTexto">
            <a:extLst>
              <a:ext uri="{FF2B5EF4-FFF2-40B4-BE49-F238E27FC236}">
                <a16:creationId xmlns:a16="http://schemas.microsoft.com/office/drawing/2014/main" id="{395D4954-6BC6-2438-0306-9D71267B9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620" y="1347006"/>
            <a:ext cx="2694281" cy="31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complicaciones asociadas al sobrepeso y obesidad</a:t>
            </a:r>
            <a:endParaRPr lang="en-US" altLang="es-MX" sz="813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9 CuadroTexto">
            <a:extLst>
              <a:ext uri="{FF2B5EF4-FFF2-40B4-BE49-F238E27FC236}">
                <a16:creationId xmlns:a16="http://schemas.microsoft.com/office/drawing/2014/main" id="{B17FCDD4-1915-6FC6-57A0-D34B8AD70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9" y="1297550"/>
            <a:ext cx="781622" cy="4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Clínico Típico</a:t>
            </a:r>
            <a:endParaRPr lang="en-US" altLang="es-MX" sz="813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37 Conector recto de flecha">
            <a:extLst>
              <a:ext uri="{FF2B5EF4-FFF2-40B4-BE49-F238E27FC236}">
                <a16:creationId xmlns:a16="http://schemas.microsoft.com/office/drawing/2014/main" id="{350C58A2-5BF8-A779-5412-8A322086C52D}"/>
              </a:ext>
            </a:extLst>
          </p:cNvPr>
          <p:cNvCxnSpPr/>
          <p:nvPr/>
        </p:nvCxnSpPr>
        <p:spPr>
          <a:xfrm>
            <a:off x="3626422" y="1568957"/>
            <a:ext cx="0" cy="4557486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37 Conector recto de flecha">
            <a:extLst>
              <a:ext uri="{FF2B5EF4-FFF2-40B4-BE49-F238E27FC236}">
                <a16:creationId xmlns:a16="http://schemas.microsoft.com/office/drawing/2014/main" id="{F39A6239-5668-209F-7E87-230D04DB1AC7}"/>
              </a:ext>
            </a:extLst>
          </p:cNvPr>
          <p:cNvCxnSpPr/>
          <p:nvPr/>
        </p:nvCxnSpPr>
        <p:spPr>
          <a:xfrm>
            <a:off x="7409848" y="1706102"/>
            <a:ext cx="0" cy="4198391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37 Conector recto de flecha">
            <a:extLst>
              <a:ext uri="{FF2B5EF4-FFF2-40B4-BE49-F238E27FC236}">
                <a16:creationId xmlns:a16="http://schemas.microsoft.com/office/drawing/2014/main" id="{2334A5FD-3519-10CC-74AA-363BD990666F}"/>
              </a:ext>
            </a:extLst>
          </p:cNvPr>
          <p:cNvCxnSpPr/>
          <p:nvPr/>
        </p:nvCxnSpPr>
        <p:spPr>
          <a:xfrm>
            <a:off x="36555" y="1692124"/>
            <a:ext cx="12052233" cy="0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37 Conector recto de flecha">
            <a:extLst>
              <a:ext uri="{FF2B5EF4-FFF2-40B4-BE49-F238E27FC236}">
                <a16:creationId xmlns:a16="http://schemas.microsoft.com/office/drawing/2014/main" id="{E58B2FBE-FC8D-9303-D895-EADA9F70DAB1}"/>
              </a:ext>
            </a:extLst>
          </p:cNvPr>
          <p:cNvCxnSpPr/>
          <p:nvPr/>
        </p:nvCxnSpPr>
        <p:spPr>
          <a:xfrm>
            <a:off x="-36554" y="1971658"/>
            <a:ext cx="12051158" cy="0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39 CuadroTexto">
            <a:extLst>
              <a:ext uri="{FF2B5EF4-FFF2-40B4-BE49-F238E27FC236}">
                <a16:creationId xmlns:a16="http://schemas.microsoft.com/office/drawing/2014/main" id="{C04DF65D-5DA2-2E03-854E-5849F969C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" y="1748031"/>
            <a:ext cx="3725334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Impactos esperados de las intervenciones en salud</a:t>
            </a:r>
            <a:endParaRPr lang="en-US" altLang="es-MX" sz="813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39 CuadroTexto">
            <a:extLst>
              <a:ext uri="{FF2B5EF4-FFF2-40B4-BE49-F238E27FC236}">
                <a16:creationId xmlns:a16="http://schemas.microsoft.com/office/drawing/2014/main" id="{37B60F36-3EBF-FBE8-8FEA-B5E9C75FB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874" y="1983485"/>
            <a:ext cx="1746015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Detección oportuna Identificación y atención de factores de riesgo.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48 CuadroTexto">
            <a:extLst>
              <a:ext uri="{FF2B5EF4-FFF2-40B4-BE49-F238E27FC236}">
                <a16:creationId xmlns:a16="http://schemas.microsoft.com/office/drawing/2014/main" id="{3E448FA3-14EF-91A8-A9A4-5D4927CF9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379" y="1968433"/>
            <a:ext cx="2217998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Tratamiento de las Complicaciones Tempranas o Tardías. Rehabilitación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49 CuadroTexto">
            <a:extLst>
              <a:ext uri="{FF2B5EF4-FFF2-40B4-BE49-F238E27FC236}">
                <a16:creationId xmlns:a16="http://schemas.microsoft.com/office/drawing/2014/main" id="{3B6A961C-CE17-1D83-0566-80F476FD7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5337" y="1971659"/>
            <a:ext cx="977296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Desenlace del impacto en salud</a:t>
            </a:r>
          </a:p>
        </p:txBody>
      </p:sp>
      <p:sp>
        <p:nvSpPr>
          <p:cNvPr id="14" name="53 CuadroTexto">
            <a:extLst>
              <a:ext uri="{FF2B5EF4-FFF2-40B4-BE49-F238E27FC236}">
                <a16:creationId xmlns:a16="http://schemas.microsoft.com/office/drawing/2014/main" id="{AF1AB55C-3DEB-E780-18F2-1FD3AFD24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711" y="1971658"/>
            <a:ext cx="3624271" cy="34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Diagnóstico, Tratamiento y Control. Identificación </a:t>
            </a:r>
          </a:p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y manejo oportuno de complicaciones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9 CuadroTexto">
            <a:extLst>
              <a:ext uri="{FF2B5EF4-FFF2-40B4-BE49-F238E27FC236}">
                <a16:creationId xmlns:a16="http://schemas.microsoft.com/office/drawing/2014/main" id="{EFB4EDC0-3D53-7417-28D5-318750F03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9" y="1978110"/>
            <a:ext cx="820326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Promoción de la Salud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35 Rectángulo redondeado">
            <a:extLst>
              <a:ext uri="{FF2B5EF4-FFF2-40B4-BE49-F238E27FC236}">
                <a16:creationId xmlns:a16="http://schemas.microsoft.com/office/drawing/2014/main" id="{27CA56CB-D236-5E23-BDA9-837B2732C948}"/>
              </a:ext>
            </a:extLst>
          </p:cNvPr>
          <p:cNvSpPr/>
          <p:nvPr/>
        </p:nvSpPr>
        <p:spPr bwMode="auto">
          <a:xfrm>
            <a:off x="349855" y="2725863"/>
            <a:ext cx="2862640" cy="6106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ES" sz="1016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S.Ob</a:t>
            </a:r>
            <a:r>
              <a:rPr lang="es-E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01- </a:t>
            </a:r>
            <a:r>
              <a:rPr lang="es-ES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Cobertura de medición de peso y talla en derechohabientes de 20 años y mas</a:t>
            </a:r>
          </a:p>
        </p:txBody>
      </p:sp>
      <p:sp>
        <p:nvSpPr>
          <p:cNvPr id="18" name="63 Rectángulo redondeado">
            <a:extLst>
              <a:ext uri="{FF2B5EF4-FFF2-40B4-BE49-F238E27FC236}">
                <a16:creationId xmlns:a16="http://schemas.microsoft.com/office/drawing/2014/main" id="{07925003-3C79-2C05-666D-E74AF7F346FA}"/>
              </a:ext>
            </a:extLst>
          </p:cNvPr>
          <p:cNvSpPr/>
          <p:nvPr/>
        </p:nvSpPr>
        <p:spPr>
          <a:xfrm>
            <a:off x="3761887" y="3894647"/>
            <a:ext cx="3482291" cy="53219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S.Ob</a:t>
            </a: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04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Prevalencia de Obesidad en población derechohabiente de 20 años y mas </a:t>
            </a:r>
          </a:p>
        </p:txBody>
      </p:sp>
      <p:sp>
        <p:nvSpPr>
          <p:cNvPr id="20" name="67 CuadroTexto">
            <a:extLst>
              <a:ext uri="{FF2B5EF4-FFF2-40B4-BE49-F238E27FC236}">
                <a16:creationId xmlns:a16="http://schemas.microsoft.com/office/drawing/2014/main" id="{F6CC8E8B-EE64-4B33-9E16-F7733AB18BAD}"/>
              </a:ext>
            </a:extLst>
          </p:cNvPr>
          <p:cNvSpPr txBox="1"/>
          <p:nvPr/>
        </p:nvSpPr>
        <p:spPr bwMode="auto">
          <a:xfrm>
            <a:off x="3791972" y="2728843"/>
            <a:ext cx="3482290" cy="54079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S.Ob</a:t>
            </a: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03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Prevalencia de Sobrepeso en población derechohabiente de 20 años y mas </a:t>
            </a:r>
          </a:p>
        </p:txBody>
      </p:sp>
      <p:sp>
        <p:nvSpPr>
          <p:cNvPr id="21" name="20 Rectángulo">
            <a:extLst>
              <a:ext uri="{FF2B5EF4-FFF2-40B4-BE49-F238E27FC236}">
                <a16:creationId xmlns:a16="http://schemas.microsoft.com/office/drawing/2014/main" id="{88EC334C-5DA4-B7AC-B07D-D282E9437ED5}"/>
              </a:ext>
            </a:extLst>
          </p:cNvPr>
          <p:cNvSpPr/>
          <p:nvPr/>
        </p:nvSpPr>
        <p:spPr bwMode="auto">
          <a:xfrm>
            <a:off x="2999442" y="3198610"/>
            <a:ext cx="200809" cy="140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63 Rectángulo redondeado">
            <a:extLst>
              <a:ext uri="{FF2B5EF4-FFF2-40B4-BE49-F238E27FC236}">
                <a16:creationId xmlns:a16="http://schemas.microsoft.com/office/drawing/2014/main" id="{A48AC803-B57E-1B2C-EFDB-E84598CD89FD}"/>
              </a:ext>
            </a:extLst>
          </p:cNvPr>
          <p:cNvSpPr/>
          <p:nvPr/>
        </p:nvSpPr>
        <p:spPr bwMode="auto">
          <a:xfrm>
            <a:off x="3761887" y="5084622"/>
            <a:ext cx="3482291" cy="53219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S.Ob</a:t>
            </a: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05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Prevalencia de Obesidad Central en población derechohabiente de 20 años y mas </a:t>
            </a:r>
          </a:p>
        </p:txBody>
      </p:sp>
      <p:sp>
        <p:nvSpPr>
          <p:cNvPr id="25" name="39 CuadroTexto">
            <a:extLst>
              <a:ext uri="{FF2B5EF4-FFF2-40B4-BE49-F238E27FC236}">
                <a16:creationId xmlns:a16="http://schemas.microsoft.com/office/drawing/2014/main" id="{80B61326-A902-B6B8-E29A-128E68DF4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925" y="1390012"/>
            <a:ext cx="2587843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Sobrepeso u Obesidad</a:t>
            </a:r>
            <a:endParaRPr lang="en-US" altLang="es-MX" sz="813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48 CuadroTexto">
            <a:extLst>
              <a:ext uri="{FF2B5EF4-FFF2-40B4-BE49-F238E27FC236}">
                <a16:creationId xmlns:a16="http://schemas.microsoft.com/office/drawing/2014/main" id="{3C737E4D-8D50-0D8A-BA83-410AE2CBC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901" y="1354533"/>
            <a:ext cx="2434099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</a:t>
            </a:r>
            <a:endParaRPr lang="en-US" altLang="es-MX" sz="813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96 Grupo">
            <a:extLst>
              <a:ext uri="{FF2B5EF4-FFF2-40B4-BE49-F238E27FC236}">
                <a16:creationId xmlns:a16="http://schemas.microsoft.com/office/drawing/2014/main" id="{27302EBC-8428-4725-04A6-C7AF0142E019}"/>
              </a:ext>
            </a:extLst>
          </p:cNvPr>
          <p:cNvGrpSpPr>
            <a:grpSpLocks/>
          </p:cNvGrpSpPr>
          <p:nvPr/>
        </p:nvGrpSpPr>
        <p:grpSpPr bwMode="auto">
          <a:xfrm>
            <a:off x="972665" y="3497809"/>
            <a:ext cx="1757841" cy="255881"/>
            <a:chOff x="1294196" y="3349873"/>
            <a:chExt cx="1801106" cy="359556"/>
          </a:xfrm>
        </p:grpSpPr>
        <p:sp>
          <p:nvSpPr>
            <p:cNvPr id="28" name="61 Rectángulo redondeado">
              <a:extLst>
                <a:ext uri="{FF2B5EF4-FFF2-40B4-BE49-F238E27FC236}">
                  <a16:creationId xmlns:a16="http://schemas.microsoft.com/office/drawing/2014/main" id="{3D475B4F-98E7-5316-09D1-77AE9548EEC3}"/>
                </a:ext>
              </a:extLst>
            </p:cNvPr>
            <p:cNvSpPr/>
            <p:nvPr/>
          </p:nvSpPr>
          <p:spPr bwMode="auto">
            <a:xfrm>
              <a:off x="1294196" y="3357426"/>
              <a:ext cx="898901" cy="352003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&gt;=10.8%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61 Rectángulo redondeado">
              <a:extLst>
                <a:ext uri="{FF2B5EF4-FFF2-40B4-BE49-F238E27FC236}">
                  <a16:creationId xmlns:a16="http://schemas.microsoft.com/office/drawing/2014/main" id="{8950A074-4AD3-C2B8-DA43-5F8573C6D221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44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29.6</a:t>
              </a:r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346094" y="4007959"/>
            <a:ext cx="2866401" cy="1200955"/>
            <a:chOff x="346094" y="4007959"/>
            <a:chExt cx="2866401" cy="1200955"/>
          </a:xfrm>
        </p:grpSpPr>
        <p:sp>
          <p:nvSpPr>
            <p:cNvPr id="16" name="137 Rectángulo redondeado">
              <a:extLst>
                <a:ext uri="{FF2B5EF4-FFF2-40B4-BE49-F238E27FC236}">
                  <a16:creationId xmlns:a16="http://schemas.microsoft.com/office/drawing/2014/main" id="{53246C49-4821-008C-499A-A258B3EDFC12}"/>
                </a:ext>
              </a:extLst>
            </p:cNvPr>
            <p:cNvSpPr/>
            <p:nvPr/>
          </p:nvSpPr>
          <p:spPr bwMode="auto">
            <a:xfrm>
              <a:off x="346094" y="4007959"/>
              <a:ext cx="2866401" cy="820326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542813">
                <a:defRPr/>
              </a:pPr>
              <a:r>
                <a:rPr lang="es-ES" sz="1016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S.Ob</a:t>
              </a:r>
              <a:r>
                <a:rPr lang="es-E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02- </a:t>
              </a:r>
              <a:r>
                <a:rPr lang="es-ES" sz="1016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Cobertura de medición de peso y talla en derechohabientes usuarios de 20 años y mas</a:t>
              </a:r>
            </a:p>
          </p:txBody>
        </p:sp>
        <p:sp>
          <p:nvSpPr>
            <p:cNvPr id="24" name="23 Rectángulo">
              <a:extLst>
                <a:ext uri="{FF2B5EF4-FFF2-40B4-BE49-F238E27FC236}">
                  <a16:creationId xmlns:a16="http://schemas.microsoft.com/office/drawing/2014/main" id="{FD4D74EA-AE05-CDAF-57AD-7C676015DAE1}"/>
                </a:ext>
              </a:extLst>
            </p:cNvPr>
            <p:cNvSpPr/>
            <p:nvPr/>
          </p:nvSpPr>
          <p:spPr bwMode="auto">
            <a:xfrm>
              <a:off x="3011675" y="4677505"/>
              <a:ext cx="200820" cy="14039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2</a:t>
              </a:r>
            </a:p>
          </p:txBody>
        </p:sp>
        <p:grpSp>
          <p:nvGrpSpPr>
            <p:cNvPr id="30" name="93 Grupo">
              <a:extLst>
                <a:ext uri="{FF2B5EF4-FFF2-40B4-BE49-F238E27FC236}">
                  <a16:creationId xmlns:a16="http://schemas.microsoft.com/office/drawing/2014/main" id="{BB4B69E1-F273-2848-9A61-C0A14CCB28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025" y="4964859"/>
              <a:ext cx="1757842" cy="244055"/>
              <a:chOff x="1668650" y="1863207"/>
              <a:chExt cx="1563634" cy="417146"/>
            </a:xfrm>
          </p:grpSpPr>
          <p:sp>
            <p:nvSpPr>
              <p:cNvPr id="31" name="61 Rectángulo redondeado">
                <a:extLst>
                  <a:ext uri="{FF2B5EF4-FFF2-40B4-BE49-F238E27FC236}">
                    <a16:creationId xmlns:a16="http://schemas.microsoft.com/office/drawing/2014/main" id="{11AE8933-F7C9-9201-233D-64FFD66BEECB}"/>
                  </a:ext>
                </a:extLst>
              </p:cNvPr>
              <p:cNvSpPr/>
              <p:nvPr/>
            </p:nvSpPr>
            <p:spPr bwMode="auto">
              <a:xfrm>
                <a:off x="1668650" y="1863207"/>
                <a:ext cx="780382" cy="417146"/>
              </a:xfrm>
              <a:prstGeom prst="roundRect">
                <a:avLst/>
              </a:prstGeom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42813">
                  <a:defRPr/>
                </a:pPr>
                <a:r>
                  <a:rPr lang="es-PE" sz="948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VR &gt;=90%</a:t>
                </a:r>
                <a:endPara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61 Rectángulo redondeado">
                <a:extLst>
                  <a:ext uri="{FF2B5EF4-FFF2-40B4-BE49-F238E27FC236}">
                    <a16:creationId xmlns:a16="http://schemas.microsoft.com/office/drawing/2014/main" id="{FA1DA65E-5493-DD4A-1F84-64653748B781}"/>
                  </a:ext>
                </a:extLst>
              </p:cNvPr>
              <p:cNvSpPr/>
              <p:nvPr/>
            </p:nvSpPr>
            <p:spPr bwMode="auto">
              <a:xfrm>
                <a:off x="2484418" y="1863207"/>
                <a:ext cx="747866" cy="417146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42813">
                  <a:defRPr/>
                </a:pPr>
                <a:r>
                  <a:rPr lang="en-US" sz="948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77.8</a:t>
                </a:r>
              </a:p>
            </p:txBody>
          </p:sp>
        </p:grpSp>
      </p:grpSp>
      <p:grpSp>
        <p:nvGrpSpPr>
          <p:cNvPr id="33" name="100 Grupo">
            <a:extLst>
              <a:ext uri="{FF2B5EF4-FFF2-40B4-BE49-F238E27FC236}">
                <a16:creationId xmlns:a16="http://schemas.microsoft.com/office/drawing/2014/main" id="{9065F073-8225-4D61-10C9-1030FD62AC99}"/>
              </a:ext>
            </a:extLst>
          </p:cNvPr>
          <p:cNvGrpSpPr>
            <a:grpSpLocks/>
          </p:cNvGrpSpPr>
          <p:nvPr/>
        </p:nvGrpSpPr>
        <p:grpSpPr bwMode="auto">
          <a:xfrm>
            <a:off x="4583514" y="4561065"/>
            <a:ext cx="1916961" cy="262332"/>
            <a:chOff x="244820" y="3769771"/>
            <a:chExt cx="2758244" cy="580141"/>
          </a:xfrm>
        </p:grpSpPr>
        <p:sp>
          <p:nvSpPr>
            <p:cNvPr id="34" name="61 Rectángulo redondeado">
              <a:extLst>
                <a:ext uri="{FF2B5EF4-FFF2-40B4-BE49-F238E27FC236}">
                  <a16:creationId xmlns:a16="http://schemas.microsoft.com/office/drawing/2014/main" id="{75F09ECB-E917-E624-B969-2FC26F48257A}"/>
                </a:ext>
              </a:extLst>
            </p:cNvPr>
            <p:cNvSpPr/>
            <p:nvPr/>
          </p:nvSpPr>
          <p:spPr bwMode="auto">
            <a:xfrm>
              <a:off x="244820" y="3769771"/>
              <a:ext cx="1342768" cy="530210"/>
            </a:xfrm>
            <a:prstGeom prst="roundRect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&lt;=33,0%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61 Rectángulo redondeado">
              <a:extLst>
                <a:ext uri="{FF2B5EF4-FFF2-40B4-BE49-F238E27FC236}">
                  <a16:creationId xmlns:a16="http://schemas.microsoft.com/office/drawing/2014/main" id="{E220E20B-A1B0-7C66-93A6-5EE18ECAF2B6}"/>
                </a:ext>
              </a:extLst>
            </p:cNvPr>
            <p:cNvSpPr/>
            <p:nvPr/>
          </p:nvSpPr>
          <p:spPr bwMode="auto">
            <a:xfrm>
              <a:off x="1697423" y="3769771"/>
              <a:ext cx="1305641" cy="58014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39.9</a:t>
              </a:r>
            </a:p>
          </p:txBody>
        </p:sp>
      </p:grpSp>
      <p:grpSp>
        <p:nvGrpSpPr>
          <p:cNvPr id="36" name="100 Grupo">
            <a:extLst>
              <a:ext uri="{FF2B5EF4-FFF2-40B4-BE49-F238E27FC236}">
                <a16:creationId xmlns:a16="http://schemas.microsoft.com/office/drawing/2014/main" id="{8DA6E5B9-2A31-AE7F-0ABB-020CD2F0F7D5}"/>
              </a:ext>
            </a:extLst>
          </p:cNvPr>
          <p:cNvGrpSpPr>
            <a:grpSpLocks/>
          </p:cNvGrpSpPr>
          <p:nvPr/>
        </p:nvGrpSpPr>
        <p:grpSpPr bwMode="auto">
          <a:xfrm>
            <a:off x="4582146" y="5755469"/>
            <a:ext cx="1918036" cy="261257"/>
            <a:chOff x="244820" y="3769771"/>
            <a:chExt cx="2758244" cy="580141"/>
          </a:xfrm>
        </p:grpSpPr>
        <p:sp>
          <p:nvSpPr>
            <p:cNvPr id="37" name="61 Rectángulo redondeado">
              <a:extLst>
                <a:ext uri="{FF2B5EF4-FFF2-40B4-BE49-F238E27FC236}">
                  <a16:creationId xmlns:a16="http://schemas.microsoft.com/office/drawing/2014/main" id="{A217EF6B-0E37-8218-B638-AA1686386E35}"/>
                </a:ext>
              </a:extLst>
            </p:cNvPr>
            <p:cNvSpPr/>
            <p:nvPr/>
          </p:nvSpPr>
          <p:spPr bwMode="auto">
            <a:xfrm>
              <a:off x="244820" y="3769771"/>
              <a:ext cx="1342016" cy="530006"/>
            </a:xfrm>
            <a:prstGeom prst="roundRect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&lt;=67,0%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61 Rectángulo redondeado">
              <a:extLst>
                <a:ext uri="{FF2B5EF4-FFF2-40B4-BE49-F238E27FC236}">
                  <a16:creationId xmlns:a16="http://schemas.microsoft.com/office/drawing/2014/main" id="{93A206D8-4A89-735A-35BD-2E1524AF643B}"/>
                </a:ext>
              </a:extLst>
            </p:cNvPr>
            <p:cNvSpPr/>
            <p:nvPr/>
          </p:nvSpPr>
          <p:spPr bwMode="auto">
            <a:xfrm>
              <a:off x="1696608" y="3769771"/>
              <a:ext cx="1306456" cy="58014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78.2</a:t>
              </a:r>
            </a:p>
          </p:txBody>
        </p:sp>
      </p:grpSp>
      <p:grpSp>
        <p:nvGrpSpPr>
          <p:cNvPr id="39" name="3 Grupo">
            <a:extLst>
              <a:ext uri="{FF2B5EF4-FFF2-40B4-BE49-F238E27FC236}">
                <a16:creationId xmlns:a16="http://schemas.microsoft.com/office/drawing/2014/main" id="{285415DF-F9A5-53EF-3DEB-F74B57DD2337}"/>
              </a:ext>
            </a:extLst>
          </p:cNvPr>
          <p:cNvGrpSpPr>
            <a:grpSpLocks/>
          </p:cNvGrpSpPr>
          <p:nvPr/>
        </p:nvGrpSpPr>
        <p:grpSpPr bwMode="auto">
          <a:xfrm>
            <a:off x="4484560" y="3406454"/>
            <a:ext cx="1938464" cy="264483"/>
            <a:chOff x="6593374" y="4581900"/>
            <a:chExt cx="2862017" cy="389554"/>
          </a:xfrm>
        </p:grpSpPr>
        <p:sp>
          <p:nvSpPr>
            <p:cNvPr id="40" name="61 Rectángulo redondeado">
              <a:extLst>
                <a:ext uri="{FF2B5EF4-FFF2-40B4-BE49-F238E27FC236}">
                  <a16:creationId xmlns:a16="http://schemas.microsoft.com/office/drawing/2014/main" id="{B8B1C403-F228-D84D-E48D-11E6E5C4FABC}"/>
                </a:ext>
              </a:extLst>
            </p:cNvPr>
            <p:cNvSpPr/>
            <p:nvPr/>
          </p:nvSpPr>
          <p:spPr bwMode="auto">
            <a:xfrm>
              <a:off x="8114070" y="4581900"/>
              <a:ext cx="1341321" cy="370551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37.1</a:t>
              </a:r>
            </a:p>
          </p:txBody>
        </p:sp>
        <p:sp>
          <p:nvSpPr>
            <p:cNvPr id="41" name="61 Rectángulo redondeado">
              <a:extLst>
                <a:ext uri="{FF2B5EF4-FFF2-40B4-BE49-F238E27FC236}">
                  <a16:creationId xmlns:a16="http://schemas.microsoft.com/office/drawing/2014/main" id="{D00DC818-215E-A7A8-1BFE-1ECC0074E852}"/>
                </a:ext>
              </a:extLst>
            </p:cNvPr>
            <p:cNvSpPr/>
            <p:nvPr/>
          </p:nvSpPr>
          <p:spPr bwMode="auto">
            <a:xfrm>
              <a:off x="6593374" y="4600903"/>
              <a:ext cx="1387358" cy="370551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&lt;=37,0%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34 CuadroTexto"/>
          <p:cNvSpPr txBox="1">
            <a:spLocks noChangeArrowheads="1"/>
          </p:cNvSpPr>
          <p:nvPr/>
        </p:nvSpPr>
        <p:spPr bwMode="auto">
          <a:xfrm>
            <a:off x="36686" y="220174"/>
            <a:ext cx="8091545" cy="110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altLang="es-MX" sz="2400" b="1" dirty="0">
                <a:solidFill>
                  <a:schemeClr val="tx1"/>
                </a:solidFill>
              </a:rPr>
              <a:t>Atención Integral de Sobrepeso y Obesidad en Población Derechohabiente de 20 años y mas</a:t>
            </a:r>
          </a:p>
          <a:p>
            <a:pPr algn="ctr">
              <a:defRPr/>
            </a:pPr>
            <a:r>
              <a:rPr lang="es-MX" sz="2000" dirty="0">
                <a:solidFill>
                  <a:srgbClr val="1E4236"/>
                </a:solidFill>
                <a:latin typeface="Montserrat SemiBold"/>
                <a:cs typeface="Montserrat SemiBold"/>
              </a:rPr>
              <a:t>Datos al Mes de Febrero 2025</a:t>
            </a:r>
          </a:p>
        </p:txBody>
      </p:sp>
    </p:spTree>
    <p:extLst>
      <p:ext uri="{BB962C8B-B14F-4D97-AF65-F5344CB8AC3E}">
        <p14:creationId xmlns:p14="http://schemas.microsoft.com/office/powerpoint/2010/main" val="95951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E3BB-8B3D-3C60-ECAB-9C14C14B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37 Conector recto de flecha">
            <a:extLst>
              <a:ext uri="{FF2B5EF4-FFF2-40B4-BE49-F238E27FC236}">
                <a16:creationId xmlns:a16="http://schemas.microsoft.com/office/drawing/2014/main" id="{7A2E5FB0-E7A9-E9E8-5E21-2AC527FA6594}"/>
              </a:ext>
            </a:extLst>
          </p:cNvPr>
          <p:cNvCxnSpPr/>
          <p:nvPr/>
        </p:nvCxnSpPr>
        <p:spPr>
          <a:xfrm>
            <a:off x="36555" y="1977882"/>
            <a:ext cx="12052233" cy="0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67 CuadroTexto">
            <a:extLst>
              <a:ext uri="{FF2B5EF4-FFF2-40B4-BE49-F238E27FC236}">
                <a16:creationId xmlns:a16="http://schemas.microsoft.com/office/drawing/2014/main" id="{768C1D0F-F6E8-3574-82F1-03F9F5DEE2C4}"/>
              </a:ext>
            </a:extLst>
          </p:cNvPr>
          <p:cNvSpPr txBox="1"/>
          <p:nvPr/>
        </p:nvSpPr>
        <p:spPr bwMode="auto">
          <a:xfrm>
            <a:off x="7918882" y="2298256"/>
            <a:ext cx="3935742" cy="423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CUPN 06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derechohabientes referidos al segundo nivel atención por Medicina Familiar.</a:t>
            </a:r>
          </a:p>
        </p:txBody>
      </p:sp>
      <p:sp>
        <p:nvSpPr>
          <p:cNvPr id="4" name="39 CuadroTexto">
            <a:extLst>
              <a:ext uri="{FF2B5EF4-FFF2-40B4-BE49-F238E27FC236}">
                <a16:creationId xmlns:a16="http://schemas.microsoft.com/office/drawing/2014/main" id="{411656B4-8699-A88C-6872-9046C7890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32" y="1743472"/>
            <a:ext cx="1201998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  <a:r>
              <a:rPr lang="es-MX" altLang="es-MX" sz="813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PrevenIMSS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53 CuadroTexto">
            <a:extLst>
              <a:ext uri="{FF2B5EF4-FFF2-40B4-BE49-F238E27FC236}">
                <a16:creationId xmlns:a16="http://schemas.microsoft.com/office/drawing/2014/main" id="{C16CF5A5-A1CA-B8EC-3CA0-4863A606D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627" y="1738047"/>
            <a:ext cx="2629047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Medico Familiar y Estomatología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67 CuadroTexto">
            <a:extLst>
              <a:ext uri="{FF2B5EF4-FFF2-40B4-BE49-F238E27FC236}">
                <a16:creationId xmlns:a16="http://schemas.microsoft.com/office/drawing/2014/main" id="{54E10D09-1D0F-8C24-8990-3BDB1597A4C4}"/>
              </a:ext>
            </a:extLst>
          </p:cNvPr>
          <p:cNvSpPr txBox="1"/>
          <p:nvPr/>
        </p:nvSpPr>
        <p:spPr bwMode="auto">
          <a:xfrm>
            <a:off x="338407" y="2297978"/>
            <a:ext cx="3194906" cy="33759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CUPN 01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Cobertura de Atención Integral PREVENIMSS.</a:t>
            </a:r>
          </a:p>
        </p:txBody>
      </p:sp>
      <p:sp>
        <p:nvSpPr>
          <p:cNvPr id="11" name="67 CuadroTexto">
            <a:extLst>
              <a:ext uri="{FF2B5EF4-FFF2-40B4-BE49-F238E27FC236}">
                <a16:creationId xmlns:a16="http://schemas.microsoft.com/office/drawing/2014/main" id="{1AFB2AAC-EECC-A3BE-30CD-ED32996955B0}"/>
              </a:ext>
            </a:extLst>
          </p:cNvPr>
          <p:cNvSpPr txBox="1"/>
          <p:nvPr/>
        </p:nvSpPr>
        <p:spPr bwMode="auto">
          <a:xfrm>
            <a:off x="338407" y="3078248"/>
            <a:ext cx="3194906" cy="41957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CTE 01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Productividad de Atención Preventiva Integrada por personal de Enfermería.</a:t>
            </a:r>
          </a:p>
        </p:txBody>
      </p:sp>
      <p:sp>
        <p:nvSpPr>
          <p:cNvPr id="12" name="67 CuadroTexto">
            <a:extLst>
              <a:ext uri="{FF2B5EF4-FFF2-40B4-BE49-F238E27FC236}">
                <a16:creationId xmlns:a16="http://schemas.microsoft.com/office/drawing/2014/main" id="{A411262D-A6E3-2487-57C9-E533F975E220}"/>
              </a:ext>
            </a:extLst>
          </p:cNvPr>
          <p:cNvSpPr txBox="1"/>
          <p:nvPr/>
        </p:nvSpPr>
        <p:spPr bwMode="auto">
          <a:xfrm>
            <a:off x="338407" y="3953861"/>
            <a:ext cx="3194906" cy="4494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CUPN 03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Cobertura con Esquemas Completos de Vacunación en niños de 1 año de edad</a:t>
            </a:r>
          </a:p>
        </p:txBody>
      </p:sp>
      <p:sp>
        <p:nvSpPr>
          <p:cNvPr id="14" name="67 CuadroTexto">
            <a:extLst>
              <a:ext uri="{FF2B5EF4-FFF2-40B4-BE49-F238E27FC236}">
                <a16:creationId xmlns:a16="http://schemas.microsoft.com/office/drawing/2014/main" id="{C8DA9BB9-0698-D748-48B6-FBA3EFF9359D}"/>
              </a:ext>
            </a:extLst>
          </p:cNvPr>
          <p:cNvSpPr txBox="1"/>
          <p:nvPr/>
        </p:nvSpPr>
        <p:spPr bwMode="auto">
          <a:xfrm>
            <a:off x="4082458" y="4195684"/>
            <a:ext cx="3410295" cy="450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CUPN 08 </a:t>
            </a:r>
            <a:r>
              <a:rPr lang="es-ES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Partos por 1,000 mujeres en edad fértil</a:t>
            </a:r>
            <a:endParaRPr lang="es-MX" sz="1084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67 CuadroTexto">
            <a:extLst>
              <a:ext uri="{FF2B5EF4-FFF2-40B4-BE49-F238E27FC236}">
                <a16:creationId xmlns:a16="http://schemas.microsoft.com/office/drawing/2014/main" id="{F0ECD023-66E4-0ABD-4B17-CC42D82F5189}"/>
              </a:ext>
            </a:extLst>
          </p:cNvPr>
          <p:cNvSpPr txBox="1"/>
          <p:nvPr/>
        </p:nvSpPr>
        <p:spPr bwMode="auto">
          <a:xfrm>
            <a:off x="7918882" y="3981081"/>
            <a:ext cx="3932826" cy="3397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CUPN 09 </a:t>
            </a:r>
            <a:r>
              <a:rPr lang="es-ES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Recién Nacidos con Tamiz Neonatal  </a:t>
            </a:r>
            <a:endParaRPr lang="es-MX" sz="1084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67 CuadroTexto">
            <a:extLst>
              <a:ext uri="{FF2B5EF4-FFF2-40B4-BE49-F238E27FC236}">
                <a16:creationId xmlns:a16="http://schemas.microsoft.com/office/drawing/2014/main" id="{92DABA8C-51F7-BCB2-16A2-BCE578E4A3D0}"/>
              </a:ext>
            </a:extLst>
          </p:cNvPr>
          <p:cNvSpPr txBox="1"/>
          <p:nvPr/>
        </p:nvSpPr>
        <p:spPr bwMode="auto">
          <a:xfrm>
            <a:off x="4082458" y="5306719"/>
            <a:ext cx="3410295" cy="4582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CUPN 10 </a:t>
            </a:r>
            <a:r>
              <a:rPr lang="es-ES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Cobertura de Protección Anticonceptiva </a:t>
            </a:r>
            <a:r>
              <a:rPr lang="es-ES" sz="1084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Posevento</a:t>
            </a:r>
            <a:r>
              <a:rPr lang="es-ES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Obstétrico en mujeres de 10 a 19 años</a:t>
            </a:r>
            <a:endParaRPr lang="es-MX" sz="1084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67 CuadroTexto">
            <a:extLst>
              <a:ext uri="{FF2B5EF4-FFF2-40B4-BE49-F238E27FC236}">
                <a16:creationId xmlns:a16="http://schemas.microsoft.com/office/drawing/2014/main" id="{DDF4722E-7A01-9AC1-73F3-609623F73158}"/>
              </a:ext>
            </a:extLst>
          </p:cNvPr>
          <p:cNvSpPr txBox="1"/>
          <p:nvPr/>
        </p:nvSpPr>
        <p:spPr bwMode="auto">
          <a:xfrm>
            <a:off x="4082458" y="3315232"/>
            <a:ext cx="3410295" cy="3375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s-ES"/>
            </a:defPPr>
            <a:lvl1pPr indent="0">
              <a:defRPr sz="1500"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defRPr sz="1100">
                <a:solidFill>
                  <a:schemeClr val="lt1"/>
                </a:solidFill>
              </a:defRPr>
            </a:lvl2pPr>
            <a:lvl3pPr marL="914400" indent="0">
              <a:defRPr sz="1100">
                <a:solidFill>
                  <a:schemeClr val="lt1"/>
                </a:solidFill>
              </a:defRPr>
            </a:lvl3pPr>
            <a:lvl4pPr marL="1371600" indent="0">
              <a:defRPr sz="1100">
                <a:solidFill>
                  <a:schemeClr val="lt1"/>
                </a:solidFill>
              </a:defRPr>
            </a:lvl4pPr>
            <a:lvl5pPr marL="1828800" indent="0">
              <a:defRPr sz="1100">
                <a:solidFill>
                  <a:schemeClr val="lt1"/>
                </a:solidFill>
              </a:defRPr>
            </a:lvl5pPr>
            <a:lvl6pPr marL="2286000" indent="0">
              <a:defRPr sz="1100">
                <a:solidFill>
                  <a:schemeClr val="lt1"/>
                </a:solidFill>
              </a:defRPr>
            </a:lvl6pPr>
            <a:lvl7pPr marL="2743200" indent="0">
              <a:defRPr sz="1100">
                <a:solidFill>
                  <a:schemeClr val="lt1"/>
                </a:solidFill>
              </a:defRPr>
            </a:lvl7pPr>
            <a:lvl8pPr marL="3200400" indent="0">
              <a:defRPr sz="1100">
                <a:solidFill>
                  <a:schemeClr val="lt1"/>
                </a:solidFill>
              </a:defRPr>
            </a:lvl8pPr>
            <a:lvl9pPr marL="3657600" indent="0">
              <a:defRPr sz="1100">
                <a:solidFill>
                  <a:schemeClr val="lt1"/>
                </a:solidFill>
              </a:defRPr>
            </a:lvl9pPr>
          </a:lstStyle>
          <a:p>
            <a:pPr defTabSz="542813">
              <a:defRPr/>
            </a:pPr>
            <a:r>
              <a:rPr lang="es-MX" sz="1084" dirty="0"/>
              <a:t>CUPN 05 </a:t>
            </a:r>
            <a:r>
              <a:rPr lang="es-MX" sz="1084" b="0" dirty="0"/>
              <a:t>Tasa de abortos por 1,000 mujeres en edad fértil</a:t>
            </a:r>
          </a:p>
        </p:txBody>
      </p:sp>
      <p:cxnSp>
        <p:nvCxnSpPr>
          <p:cNvPr id="18" name="37 Conector recto de flecha">
            <a:extLst>
              <a:ext uri="{FF2B5EF4-FFF2-40B4-BE49-F238E27FC236}">
                <a16:creationId xmlns:a16="http://schemas.microsoft.com/office/drawing/2014/main" id="{8335FB62-A64F-DE87-95EE-419832D70EFF}"/>
              </a:ext>
            </a:extLst>
          </p:cNvPr>
          <p:cNvCxnSpPr/>
          <p:nvPr/>
        </p:nvCxnSpPr>
        <p:spPr>
          <a:xfrm>
            <a:off x="11988250" y="1522253"/>
            <a:ext cx="0" cy="4939158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37 Conector recto de flecha">
            <a:extLst>
              <a:ext uri="{FF2B5EF4-FFF2-40B4-BE49-F238E27FC236}">
                <a16:creationId xmlns:a16="http://schemas.microsoft.com/office/drawing/2014/main" id="{A83C3B5D-445E-E69C-F041-D0F3212BFB5A}"/>
              </a:ext>
            </a:extLst>
          </p:cNvPr>
          <p:cNvCxnSpPr/>
          <p:nvPr/>
        </p:nvCxnSpPr>
        <p:spPr>
          <a:xfrm>
            <a:off x="3853960" y="1470647"/>
            <a:ext cx="0" cy="4826268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67 CuadroTexto">
            <a:extLst>
              <a:ext uri="{FF2B5EF4-FFF2-40B4-BE49-F238E27FC236}">
                <a16:creationId xmlns:a16="http://schemas.microsoft.com/office/drawing/2014/main" id="{CFDD9C5D-E856-B1B9-F4C0-8B6EB1959AC6}"/>
              </a:ext>
            </a:extLst>
          </p:cNvPr>
          <p:cNvSpPr txBox="1"/>
          <p:nvPr/>
        </p:nvSpPr>
        <p:spPr bwMode="auto">
          <a:xfrm>
            <a:off x="338407" y="4840504"/>
            <a:ext cx="3194906" cy="45608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CT2 02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Productividad de Atención Integral de Enfermera Especialista en Medicina de Familia</a:t>
            </a:r>
          </a:p>
        </p:txBody>
      </p:sp>
      <p:cxnSp>
        <p:nvCxnSpPr>
          <p:cNvPr id="21" name="37 Conector recto de flecha">
            <a:extLst>
              <a:ext uri="{FF2B5EF4-FFF2-40B4-BE49-F238E27FC236}">
                <a16:creationId xmlns:a16="http://schemas.microsoft.com/office/drawing/2014/main" id="{B82DDE04-51FC-77BB-7284-E235AD3DE289}"/>
              </a:ext>
            </a:extLst>
          </p:cNvPr>
          <p:cNvCxnSpPr/>
          <p:nvPr/>
        </p:nvCxnSpPr>
        <p:spPr>
          <a:xfrm>
            <a:off x="7711883" y="1469571"/>
            <a:ext cx="0" cy="4827344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39 CuadroTexto">
            <a:extLst>
              <a:ext uri="{FF2B5EF4-FFF2-40B4-BE49-F238E27FC236}">
                <a16:creationId xmlns:a16="http://schemas.microsoft.com/office/drawing/2014/main" id="{5928DDF4-6862-ECC6-E280-F96707B26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506" y="1743472"/>
            <a:ext cx="1201998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Planificación Familiar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CuadroTexto">
            <a:extLst>
              <a:ext uri="{FF2B5EF4-FFF2-40B4-BE49-F238E27FC236}">
                <a16:creationId xmlns:a16="http://schemas.microsoft.com/office/drawing/2014/main" id="{A05D71B6-9E93-AC71-0667-8A5309E85D1C}"/>
              </a:ext>
            </a:extLst>
          </p:cNvPr>
          <p:cNvSpPr txBox="1"/>
          <p:nvPr/>
        </p:nvSpPr>
        <p:spPr bwMode="auto">
          <a:xfrm>
            <a:off x="4082458" y="2300405"/>
            <a:ext cx="3410295" cy="3902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CUPN 04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Logro de aceptantes de 1ª vez de Método Anticonceptivo</a:t>
            </a:r>
          </a:p>
        </p:txBody>
      </p:sp>
      <p:grpSp>
        <p:nvGrpSpPr>
          <p:cNvPr id="24" name="2 Grupo">
            <a:extLst>
              <a:ext uri="{FF2B5EF4-FFF2-40B4-BE49-F238E27FC236}">
                <a16:creationId xmlns:a16="http://schemas.microsoft.com/office/drawing/2014/main" id="{C41BB15A-8348-DA64-F9B1-E716389A4E1D}"/>
              </a:ext>
            </a:extLst>
          </p:cNvPr>
          <p:cNvGrpSpPr>
            <a:grpSpLocks/>
          </p:cNvGrpSpPr>
          <p:nvPr/>
        </p:nvGrpSpPr>
        <p:grpSpPr bwMode="auto">
          <a:xfrm>
            <a:off x="7918883" y="5514431"/>
            <a:ext cx="3932825" cy="356944"/>
            <a:chOff x="9028212" y="8211242"/>
            <a:chExt cx="5037194" cy="527179"/>
          </a:xfrm>
        </p:grpSpPr>
        <p:sp>
          <p:nvSpPr>
            <p:cNvPr id="25" name="67 CuadroTexto">
              <a:extLst>
                <a:ext uri="{FF2B5EF4-FFF2-40B4-BE49-F238E27FC236}">
                  <a16:creationId xmlns:a16="http://schemas.microsoft.com/office/drawing/2014/main" id="{D5E7392B-2006-F5E3-3D10-110E58F1A19C}"/>
                </a:ext>
              </a:extLst>
            </p:cNvPr>
            <p:cNvSpPr txBox="1"/>
            <p:nvPr/>
          </p:nvSpPr>
          <p:spPr bwMode="auto">
            <a:xfrm>
              <a:off x="9028212" y="8211242"/>
              <a:ext cx="5037194" cy="52717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2813">
                <a:defRPr/>
              </a:pPr>
              <a:r>
                <a:rPr lang="es-MX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CUPN 12 </a:t>
              </a:r>
              <a:r>
                <a:rPr lang="es-MX" sz="1084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</a:t>
              </a:r>
              <a:r>
                <a:rPr lang="es-ES" sz="1084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omedio de consultas de los Servicios de Estomatología Asistencial</a:t>
              </a:r>
              <a:endPara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25 Rectángulo">
              <a:extLst>
                <a:ext uri="{FF2B5EF4-FFF2-40B4-BE49-F238E27FC236}">
                  <a16:creationId xmlns:a16="http://schemas.microsoft.com/office/drawing/2014/main" id="{D2CF181F-B4A7-F6EB-B6AD-F53BB4D9F559}"/>
                </a:ext>
              </a:extLst>
            </p:cNvPr>
            <p:cNvSpPr/>
            <p:nvPr/>
          </p:nvSpPr>
          <p:spPr>
            <a:xfrm>
              <a:off x="13760239" y="8522641"/>
              <a:ext cx="296530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7</a:t>
              </a:r>
            </a:p>
          </p:txBody>
        </p:sp>
      </p:grpSp>
      <p:sp>
        <p:nvSpPr>
          <p:cNvPr id="27" name="26 Rectángulo">
            <a:extLst>
              <a:ext uri="{FF2B5EF4-FFF2-40B4-BE49-F238E27FC236}">
                <a16:creationId xmlns:a16="http://schemas.microsoft.com/office/drawing/2014/main" id="{CFB1FD9D-CCE4-1716-FF99-D2F196012C40}"/>
              </a:ext>
            </a:extLst>
          </p:cNvPr>
          <p:cNvSpPr/>
          <p:nvPr/>
        </p:nvSpPr>
        <p:spPr>
          <a:xfrm>
            <a:off x="3324237" y="2495334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8</a:t>
            </a:r>
          </a:p>
        </p:txBody>
      </p:sp>
      <p:sp>
        <p:nvSpPr>
          <p:cNvPr id="28" name="27 Rectángulo">
            <a:extLst>
              <a:ext uri="{FF2B5EF4-FFF2-40B4-BE49-F238E27FC236}">
                <a16:creationId xmlns:a16="http://schemas.microsoft.com/office/drawing/2014/main" id="{EB6686F5-7BF5-886E-CA21-BE2F51ECFE68}"/>
              </a:ext>
            </a:extLst>
          </p:cNvPr>
          <p:cNvSpPr/>
          <p:nvPr/>
        </p:nvSpPr>
        <p:spPr>
          <a:xfrm>
            <a:off x="7288425" y="2552222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7</a:t>
            </a:r>
          </a:p>
        </p:txBody>
      </p:sp>
      <p:sp>
        <p:nvSpPr>
          <p:cNvPr id="29" name="28 Rectángulo">
            <a:extLst>
              <a:ext uri="{FF2B5EF4-FFF2-40B4-BE49-F238E27FC236}">
                <a16:creationId xmlns:a16="http://schemas.microsoft.com/office/drawing/2014/main" id="{B5F41529-1618-4F42-7821-C6BA1DD4105A}"/>
              </a:ext>
            </a:extLst>
          </p:cNvPr>
          <p:cNvSpPr/>
          <p:nvPr/>
        </p:nvSpPr>
        <p:spPr>
          <a:xfrm>
            <a:off x="11633236" y="2578035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7</a:t>
            </a:r>
          </a:p>
        </p:txBody>
      </p:sp>
      <p:grpSp>
        <p:nvGrpSpPr>
          <p:cNvPr id="30" name="1 Grupo">
            <a:extLst>
              <a:ext uri="{FF2B5EF4-FFF2-40B4-BE49-F238E27FC236}">
                <a16:creationId xmlns:a16="http://schemas.microsoft.com/office/drawing/2014/main" id="{17834D31-4F8C-7D74-7D99-97D4DA495511}"/>
              </a:ext>
            </a:extLst>
          </p:cNvPr>
          <p:cNvGrpSpPr>
            <a:grpSpLocks/>
          </p:cNvGrpSpPr>
          <p:nvPr/>
        </p:nvGrpSpPr>
        <p:grpSpPr bwMode="auto">
          <a:xfrm>
            <a:off x="7918882" y="3189474"/>
            <a:ext cx="3935734" cy="354794"/>
            <a:chOff x="8962666" y="3972686"/>
            <a:chExt cx="5106890" cy="524452"/>
          </a:xfrm>
        </p:grpSpPr>
        <p:sp>
          <p:nvSpPr>
            <p:cNvPr id="31" name="67 CuadroTexto">
              <a:extLst>
                <a:ext uri="{FF2B5EF4-FFF2-40B4-BE49-F238E27FC236}">
                  <a16:creationId xmlns:a16="http://schemas.microsoft.com/office/drawing/2014/main" id="{BB22C94E-EA33-9864-FAAC-988481085033}"/>
                </a:ext>
              </a:extLst>
            </p:cNvPr>
            <p:cNvSpPr txBox="1"/>
            <p:nvPr/>
          </p:nvSpPr>
          <p:spPr bwMode="auto">
            <a:xfrm>
              <a:off x="8962666" y="3972686"/>
              <a:ext cx="5106890" cy="52445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542813">
                <a:defRPr/>
              </a:pPr>
              <a:r>
                <a:rPr lang="es-MX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CUPN 07 </a:t>
              </a:r>
              <a:r>
                <a:rPr lang="es-MX" sz="1084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Promedio de consultas de Medicina Familiar por hora/médico.</a:t>
              </a:r>
            </a:p>
          </p:txBody>
        </p:sp>
        <p:sp>
          <p:nvSpPr>
            <p:cNvPr id="32" name="31 Rectángulo">
              <a:extLst>
                <a:ext uri="{FF2B5EF4-FFF2-40B4-BE49-F238E27FC236}">
                  <a16:creationId xmlns:a16="http://schemas.microsoft.com/office/drawing/2014/main" id="{1F040D96-3519-4ED3-810B-E8C23E7C682B}"/>
                </a:ext>
              </a:extLst>
            </p:cNvPr>
            <p:cNvSpPr/>
            <p:nvPr/>
          </p:nvSpPr>
          <p:spPr>
            <a:xfrm>
              <a:off x="13752777" y="4276739"/>
              <a:ext cx="296530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7</a:t>
              </a:r>
            </a:p>
          </p:txBody>
        </p:sp>
      </p:grpSp>
      <p:grpSp>
        <p:nvGrpSpPr>
          <p:cNvPr id="34" name="99 Grupo">
            <a:extLst>
              <a:ext uri="{FF2B5EF4-FFF2-40B4-BE49-F238E27FC236}">
                <a16:creationId xmlns:a16="http://schemas.microsoft.com/office/drawing/2014/main" id="{E7A73B88-22D2-4821-2C56-474A16A1F4B1}"/>
              </a:ext>
            </a:extLst>
          </p:cNvPr>
          <p:cNvGrpSpPr>
            <a:grpSpLocks/>
          </p:cNvGrpSpPr>
          <p:nvPr/>
        </p:nvGrpSpPr>
        <p:grpSpPr bwMode="auto">
          <a:xfrm>
            <a:off x="1182451" y="2690125"/>
            <a:ext cx="1541740" cy="291361"/>
            <a:chOff x="5650612" y="2412273"/>
            <a:chExt cx="1470069" cy="439603"/>
          </a:xfrm>
        </p:grpSpPr>
        <p:sp>
          <p:nvSpPr>
            <p:cNvPr id="35" name="61 Rectángulo redondeado">
              <a:extLst>
                <a:ext uri="{FF2B5EF4-FFF2-40B4-BE49-F238E27FC236}">
                  <a16:creationId xmlns:a16="http://schemas.microsoft.com/office/drawing/2014/main" id="{BAEEC538-3DD5-A5FF-513B-17AA2356CA85}"/>
                </a:ext>
              </a:extLst>
            </p:cNvPr>
            <p:cNvSpPr/>
            <p:nvPr/>
          </p:nvSpPr>
          <p:spPr bwMode="auto">
            <a:xfrm>
              <a:off x="5650612" y="2412273"/>
              <a:ext cx="869330" cy="4396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&gt;=11.8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61 Rectángulo redondeado">
              <a:extLst>
                <a:ext uri="{FF2B5EF4-FFF2-40B4-BE49-F238E27FC236}">
                  <a16:creationId xmlns:a16="http://schemas.microsoft.com/office/drawing/2014/main" id="{A590BF53-DF05-7F4E-97B4-C16F5C12550D}"/>
                </a:ext>
              </a:extLst>
            </p:cNvPr>
            <p:cNvSpPr/>
            <p:nvPr/>
          </p:nvSpPr>
          <p:spPr bwMode="auto">
            <a:xfrm>
              <a:off x="6568123" y="2459316"/>
              <a:ext cx="552558" cy="33416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48.0</a:t>
              </a:r>
            </a:p>
          </p:txBody>
        </p:sp>
      </p:grpSp>
      <p:grpSp>
        <p:nvGrpSpPr>
          <p:cNvPr id="37" name="99 Grupo">
            <a:extLst>
              <a:ext uri="{FF2B5EF4-FFF2-40B4-BE49-F238E27FC236}">
                <a16:creationId xmlns:a16="http://schemas.microsoft.com/office/drawing/2014/main" id="{6BF46CE4-2B5F-395B-7485-E7BC965D8D8A}"/>
              </a:ext>
            </a:extLst>
          </p:cNvPr>
          <p:cNvGrpSpPr>
            <a:grpSpLocks/>
          </p:cNvGrpSpPr>
          <p:nvPr/>
        </p:nvGrpSpPr>
        <p:grpSpPr bwMode="auto">
          <a:xfrm>
            <a:off x="1057768" y="3551208"/>
            <a:ext cx="1658929" cy="282760"/>
            <a:chOff x="5650612" y="2412273"/>
            <a:chExt cx="1470069" cy="439603"/>
          </a:xfrm>
        </p:grpSpPr>
        <p:sp>
          <p:nvSpPr>
            <p:cNvPr id="38" name="61 Rectángulo redondeado">
              <a:extLst>
                <a:ext uri="{FF2B5EF4-FFF2-40B4-BE49-F238E27FC236}">
                  <a16:creationId xmlns:a16="http://schemas.microsoft.com/office/drawing/2014/main" id="{D94000A7-05D9-5BDE-5721-C599C6E44436}"/>
                </a:ext>
              </a:extLst>
            </p:cNvPr>
            <p:cNvSpPr/>
            <p:nvPr/>
          </p:nvSpPr>
          <p:spPr bwMode="auto">
            <a:xfrm>
              <a:off x="5650612" y="2412273"/>
              <a:ext cx="868893" cy="4396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14 - 20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61 Rectángulo redondeado">
              <a:extLst>
                <a:ext uri="{FF2B5EF4-FFF2-40B4-BE49-F238E27FC236}">
                  <a16:creationId xmlns:a16="http://schemas.microsoft.com/office/drawing/2014/main" id="{3D17E80E-9E1A-6C12-90FE-DE5D50AFD23D}"/>
                </a:ext>
              </a:extLst>
            </p:cNvPr>
            <p:cNvSpPr/>
            <p:nvPr/>
          </p:nvSpPr>
          <p:spPr bwMode="auto">
            <a:xfrm>
              <a:off x="6568095" y="2459075"/>
              <a:ext cx="552586" cy="33429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40" name="99 Grupo">
            <a:extLst>
              <a:ext uri="{FF2B5EF4-FFF2-40B4-BE49-F238E27FC236}">
                <a16:creationId xmlns:a16="http://schemas.microsoft.com/office/drawing/2014/main" id="{5980E0D0-FB5A-5256-37A5-38F2D8FA734D}"/>
              </a:ext>
            </a:extLst>
          </p:cNvPr>
          <p:cNvGrpSpPr>
            <a:grpSpLocks/>
          </p:cNvGrpSpPr>
          <p:nvPr/>
        </p:nvGrpSpPr>
        <p:grpSpPr bwMode="auto">
          <a:xfrm>
            <a:off x="1186200" y="4453146"/>
            <a:ext cx="1477231" cy="267708"/>
            <a:chOff x="5650612" y="2412273"/>
            <a:chExt cx="1537194" cy="439603"/>
          </a:xfrm>
        </p:grpSpPr>
        <p:sp>
          <p:nvSpPr>
            <p:cNvPr id="41" name="61 Rectángulo redondeado">
              <a:extLst>
                <a:ext uri="{FF2B5EF4-FFF2-40B4-BE49-F238E27FC236}">
                  <a16:creationId xmlns:a16="http://schemas.microsoft.com/office/drawing/2014/main" id="{6D78A392-0E35-B116-1994-12927F04C249}"/>
                </a:ext>
              </a:extLst>
            </p:cNvPr>
            <p:cNvSpPr/>
            <p:nvPr/>
          </p:nvSpPr>
          <p:spPr bwMode="auto">
            <a:xfrm>
              <a:off x="5650612" y="2412273"/>
              <a:ext cx="869287" cy="4396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&gt;=95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61 Rectángulo redondeado">
              <a:extLst>
                <a:ext uri="{FF2B5EF4-FFF2-40B4-BE49-F238E27FC236}">
                  <a16:creationId xmlns:a16="http://schemas.microsoft.com/office/drawing/2014/main" id="{0A9C2BE4-5F99-3E28-EAF5-19F9DBB3E9A8}"/>
                </a:ext>
              </a:extLst>
            </p:cNvPr>
            <p:cNvSpPr/>
            <p:nvPr/>
          </p:nvSpPr>
          <p:spPr bwMode="auto">
            <a:xfrm>
              <a:off x="6568007" y="2459941"/>
              <a:ext cx="619799" cy="3848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94.7</a:t>
              </a:r>
            </a:p>
          </p:txBody>
        </p:sp>
      </p:grpSp>
      <p:grpSp>
        <p:nvGrpSpPr>
          <p:cNvPr id="43" name="99 Grupo">
            <a:extLst>
              <a:ext uri="{FF2B5EF4-FFF2-40B4-BE49-F238E27FC236}">
                <a16:creationId xmlns:a16="http://schemas.microsoft.com/office/drawing/2014/main" id="{AD1AF3B6-75BB-8624-A815-A72A02FD0314}"/>
              </a:ext>
            </a:extLst>
          </p:cNvPr>
          <p:cNvGrpSpPr>
            <a:grpSpLocks/>
          </p:cNvGrpSpPr>
          <p:nvPr/>
        </p:nvGrpSpPr>
        <p:grpSpPr bwMode="auto">
          <a:xfrm>
            <a:off x="9383205" y="3632185"/>
            <a:ext cx="1425625" cy="238679"/>
            <a:chOff x="5459511" y="2363845"/>
            <a:chExt cx="1771443" cy="656654"/>
          </a:xfrm>
        </p:grpSpPr>
        <p:sp>
          <p:nvSpPr>
            <p:cNvPr id="44" name="61 Rectángulo redondeado">
              <a:extLst>
                <a:ext uri="{FF2B5EF4-FFF2-40B4-BE49-F238E27FC236}">
                  <a16:creationId xmlns:a16="http://schemas.microsoft.com/office/drawing/2014/main" id="{EB83454E-A997-8E5B-FEFD-31042922FEDE}"/>
                </a:ext>
              </a:extLst>
            </p:cNvPr>
            <p:cNvSpPr/>
            <p:nvPr/>
          </p:nvSpPr>
          <p:spPr bwMode="auto">
            <a:xfrm>
              <a:off x="5459511" y="2467371"/>
              <a:ext cx="1060728" cy="4703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 4.0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61 Rectángulo redondeado">
              <a:extLst>
                <a:ext uri="{FF2B5EF4-FFF2-40B4-BE49-F238E27FC236}">
                  <a16:creationId xmlns:a16="http://schemas.microsoft.com/office/drawing/2014/main" id="{9432850A-3B44-52A6-153E-842C9F65D2FB}"/>
                </a:ext>
              </a:extLst>
            </p:cNvPr>
            <p:cNvSpPr/>
            <p:nvPr/>
          </p:nvSpPr>
          <p:spPr bwMode="auto">
            <a:xfrm>
              <a:off x="6584364" y="2363845"/>
              <a:ext cx="646590" cy="65665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3.8</a:t>
              </a:r>
            </a:p>
          </p:txBody>
        </p:sp>
      </p:grpSp>
      <p:grpSp>
        <p:nvGrpSpPr>
          <p:cNvPr id="46" name="99 Grupo">
            <a:extLst>
              <a:ext uri="{FF2B5EF4-FFF2-40B4-BE49-F238E27FC236}">
                <a16:creationId xmlns:a16="http://schemas.microsoft.com/office/drawing/2014/main" id="{C68559E2-7F7C-625C-38AD-FF713EE83E0D}"/>
              </a:ext>
            </a:extLst>
          </p:cNvPr>
          <p:cNvGrpSpPr>
            <a:grpSpLocks/>
          </p:cNvGrpSpPr>
          <p:nvPr/>
        </p:nvGrpSpPr>
        <p:grpSpPr bwMode="auto">
          <a:xfrm>
            <a:off x="5119506" y="4779642"/>
            <a:ext cx="1487660" cy="288903"/>
            <a:chOff x="5650612" y="2444437"/>
            <a:chExt cx="1668508" cy="489891"/>
          </a:xfrm>
        </p:grpSpPr>
        <p:sp>
          <p:nvSpPr>
            <p:cNvPr id="47" name="61 Rectángulo redondeado">
              <a:extLst>
                <a:ext uri="{FF2B5EF4-FFF2-40B4-BE49-F238E27FC236}">
                  <a16:creationId xmlns:a16="http://schemas.microsoft.com/office/drawing/2014/main" id="{98A4DCDF-2D62-0284-7082-0C9F69B5594E}"/>
                </a:ext>
              </a:extLst>
            </p:cNvPr>
            <p:cNvSpPr/>
            <p:nvPr/>
          </p:nvSpPr>
          <p:spPr bwMode="auto">
            <a:xfrm>
              <a:off x="5650612" y="2466315"/>
              <a:ext cx="869405" cy="4680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 52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61 Rectángulo redondeado">
              <a:extLst>
                <a:ext uri="{FF2B5EF4-FFF2-40B4-BE49-F238E27FC236}">
                  <a16:creationId xmlns:a16="http://schemas.microsoft.com/office/drawing/2014/main" id="{4331293C-B1DB-9128-FF2D-19945EFF48E6}"/>
                </a:ext>
              </a:extLst>
            </p:cNvPr>
            <p:cNvSpPr/>
            <p:nvPr/>
          </p:nvSpPr>
          <p:spPr bwMode="auto">
            <a:xfrm>
              <a:off x="6585131" y="2444437"/>
              <a:ext cx="733989" cy="48989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25.6</a:t>
              </a:r>
            </a:p>
          </p:txBody>
        </p:sp>
      </p:grpSp>
      <p:grpSp>
        <p:nvGrpSpPr>
          <p:cNvPr id="49" name="99 Grupo">
            <a:extLst>
              <a:ext uri="{FF2B5EF4-FFF2-40B4-BE49-F238E27FC236}">
                <a16:creationId xmlns:a16="http://schemas.microsoft.com/office/drawing/2014/main" id="{6CD2D4BC-452F-DC36-1267-0047549E4618}"/>
              </a:ext>
            </a:extLst>
          </p:cNvPr>
          <p:cNvGrpSpPr>
            <a:grpSpLocks/>
          </p:cNvGrpSpPr>
          <p:nvPr/>
        </p:nvGrpSpPr>
        <p:grpSpPr bwMode="auto">
          <a:xfrm>
            <a:off x="9405784" y="4407665"/>
            <a:ext cx="1403047" cy="209650"/>
            <a:chOff x="5509038" y="2444435"/>
            <a:chExt cx="1742967" cy="576100"/>
          </a:xfrm>
        </p:grpSpPr>
        <p:sp>
          <p:nvSpPr>
            <p:cNvPr id="50" name="61 Rectángulo redondeado">
              <a:extLst>
                <a:ext uri="{FF2B5EF4-FFF2-40B4-BE49-F238E27FC236}">
                  <a16:creationId xmlns:a16="http://schemas.microsoft.com/office/drawing/2014/main" id="{2CBACA92-92CA-E928-E6F1-1A26BB522E40}"/>
                </a:ext>
              </a:extLst>
            </p:cNvPr>
            <p:cNvSpPr/>
            <p:nvPr/>
          </p:nvSpPr>
          <p:spPr bwMode="auto">
            <a:xfrm>
              <a:off x="5509038" y="2465116"/>
              <a:ext cx="1011055" cy="5199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 95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61 Rectángulo redondeado">
              <a:extLst>
                <a:ext uri="{FF2B5EF4-FFF2-40B4-BE49-F238E27FC236}">
                  <a16:creationId xmlns:a16="http://schemas.microsoft.com/office/drawing/2014/main" id="{B6118DF0-9CED-4AAA-BDE9-D72C1F5D4070}"/>
                </a:ext>
              </a:extLst>
            </p:cNvPr>
            <p:cNvSpPr/>
            <p:nvPr/>
          </p:nvSpPr>
          <p:spPr bwMode="auto">
            <a:xfrm>
              <a:off x="6585537" y="2444435"/>
              <a:ext cx="666468" cy="5761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100</a:t>
              </a:r>
            </a:p>
          </p:txBody>
        </p:sp>
      </p:grpSp>
      <p:grpSp>
        <p:nvGrpSpPr>
          <p:cNvPr id="52" name="99 Grupo">
            <a:extLst>
              <a:ext uri="{FF2B5EF4-FFF2-40B4-BE49-F238E27FC236}">
                <a16:creationId xmlns:a16="http://schemas.microsoft.com/office/drawing/2014/main" id="{C7309B70-B281-E28C-217F-0357A98B1995}"/>
              </a:ext>
            </a:extLst>
          </p:cNvPr>
          <p:cNvGrpSpPr>
            <a:grpSpLocks/>
          </p:cNvGrpSpPr>
          <p:nvPr/>
        </p:nvGrpSpPr>
        <p:grpSpPr bwMode="auto">
          <a:xfrm>
            <a:off x="5067183" y="5899116"/>
            <a:ext cx="1539980" cy="208576"/>
            <a:chOff x="5427451" y="2444437"/>
            <a:chExt cx="1914223" cy="576062"/>
          </a:xfrm>
        </p:grpSpPr>
        <p:sp>
          <p:nvSpPr>
            <p:cNvPr id="53" name="61 Rectángulo redondeado">
              <a:extLst>
                <a:ext uri="{FF2B5EF4-FFF2-40B4-BE49-F238E27FC236}">
                  <a16:creationId xmlns:a16="http://schemas.microsoft.com/office/drawing/2014/main" id="{26548325-53BF-27A8-0377-5CE4C15D4A7C}"/>
                </a:ext>
              </a:extLst>
            </p:cNvPr>
            <p:cNvSpPr/>
            <p:nvPr/>
          </p:nvSpPr>
          <p:spPr bwMode="auto">
            <a:xfrm>
              <a:off x="5427451" y="2465224"/>
              <a:ext cx="1091845" cy="4483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 80,0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61 Rectángulo redondeado">
              <a:extLst>
                <a:ext uri="{FF2B5EF4-FFF2-40B4-BE49-F238E27FC236}">
                  <a16:creationId xmlns:a16="http://schemas.microsoft.com/office/drawing/2014/main" id="{A193BD01-C1F2-9E47-19F8-253F4815E392}"/>
                </a:ext>
              </a:extLst>
            </p:cNvPr>
            <p:cNvSpPr/>
            <p:nvPr/>
          </p:nvSpPr>
          <p:spPr bwMode="auto">
            <a:xfrm>
              <a:off x="6584782" y="2444437"/>
              <a:ext cx="756892" cy="57606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81.6</a:t>
              </a:r>
            </a:p>
          </p:txBody>
        </p:sp>
      </p:grpSp>
      <p:grpSp>
        <p:nvGrpSpPr>
          <p:cNvPr id="55" name="99 Grupo">
            <a:extLst>
              <a:ext uri="{FF2B5EF4-FFF2-40B4-BE49-F238E27FC236}">
                <a16:creationId xmlns:a16="http://schemas.microsoft.com/office/drawing/2014/main" id="{E9916A20-4480-5871-6121-D24BB17D76AC}"/>
              </a:ext>
            </a:extLst>
          </p:cNvPr>
          <p:cNvGrpSpPr>
            <a:grpSpLocks/>
          </p:cNvGrpSpPr>
          <p:nvPr/>
        </p:nvGrpSpPr>
        <p:grpSpPr bwMode="auto">
          <a:xfrm>
            <a:off x="5108754" y="3781807"/>
            <a:ext cx="1209524" cy="252656"/>
            <a:chOff x="5650612" y="2455030"/>
            <a:chExt cx="1560985" cy="313467"/>
          </a:xfrm>
        </p:grpSpPr>
        <p:sp>
          <p:nvSpPr>
            <p:cNvPr id="56" name="61 Rectángulo redondeado">
              <a:extLst>
                <a:ext uri="{FF2B5EF4-FFF2-40B4-BE49-F238E27FC236}">
                  <a16:creationId xmlns:a16="http://schemas.microsoft.com/office/drawing/2014/main" id="{E8F292B6-6225-8CBC-66E4-C926C69052C5}"/>
                </a:ext>
              </a:extLst>
            </p:cNvPr>
            <p:cNvSpPr/>
            <p:nvPr/>
          </p:nvSpPr>
          <p:spPr bwMode="auto">
            <a:xfrm>
              <a:off x="5650612" y="2455030"/>
              <a:ext cx="868601" cy="3134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&lt;=7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61 Rectángulo redondeado">
              <a:extLst>
                <a:ext uri="{FF2B5EF4-FFF2-40B4-BE49-F238E27FC236}">
                  <a16:creationId xmlns:a16="http://schemas.microsoft.com/office/drawing/2014/main" id="{D441D0F7-F8B8-6099-CE9E-8D2D38670B17}"/>
                </a:ext>
              </a:extLst>
            </p:cNvPr>
            <p:cNvSpPr/>
            <p:nvPr/>
          </p:nvSpPr>
          <p:spPr bwMode="auto">
            <a:xfrm>
              <a:off x="6567778" y="2459031"/>
              <a:ext cx="643819" cy="26678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1.1</a:t>
              </a:r>
            </a:p>
          </p:txBody>
        </p:sp>
      </p:grpSp>
      <p:grpSp>
        <p:nvGrpSpPr>
          <p:cNvPr id="58" name="99 Grupo">
            <a:extLst>
              <a:ext uri="{FF2B5EF4-FFF2-40B4-BE49-F238E27FC236}">
                <a16:creationId xmlns:a16="http://schemas.microsoft.com/office/drawing/2014/main" id="{8B98C44B-8E01-2811-0060-E27A239B462C}"/>
              </a:ext>
            </a:extLst>
          </p:cNvPr>
          <p:cNvGrpSpPr>
            <a:grpSpLocks/>
          </p:cNvGrpSpPr>
          <p:nvPr/>
        </p:nvGrpSpPr>
        <p:grpSpPr bwMode="auto">
          <a:xfrm>
            <a:off x="1129183" y="5358619"/>
            <a:ext cx="1541740" cy="267708"/>
            <a:chOff x="5650612" y="2412273"/>
            <a:chExt cx="1605270" cy="439603"/>
          </a:xfrm>
        </p:grpSpPr>
        <p:sp>
          <p:nvSpPr>
            <p:cNvPr id="59" name="61 Rectángulo redondeado">
              <a:extLst>
                <a:ext uri="{FF2B5EF4-FFF2-40B4-BE49-F238E27FC236}">
                  <a16:creationId xmlns:a16="http://schemas.microsoft.com/office/drawing/2014/main" id="{94443186-BDAC-3113-1819-3B26A1199BCB}"/>
                </a:ext>
              </a:extLst>
            </p:cNvPr>
            <p:cNvSpPr/>
            <p:nvPr/>
          </p:nvSpPr>
          <p:spPr bwMode="auto">
            <a:xfrm>
              <a:off x="5650612" y="2412273"/>
              <a:ext cx="868682" cy="4396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14 - 20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61 Rectángulo redondeado">
              <a:extLst>
                <a:ext uri="{FF2B5EF4-FFF2-40B4-BE49-F238E27FC236}">
                  <a16:creationId xmlns:a16="http://schemas.microsoft.com/office/drawing/2014/main" id="{D0FA55A4-BEEE-3B8A-26C7-1CCEC3AE54FC}"/>
                </a:ext>
              </a:extLst>
            </p:cNvPr>
            <p:cNvSpPr/>
            <p:nvPr/>
          </p:nvSpPr>
          <p:spPr bwMode="auto">
            <a:xfrm>
              <a:off x="6568549" y="2459941"/>
              <a:ext cx="687333" cy="36368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21</a:t>
              </a:r>
            </a:p>
          </p:txBody>
        </p:sp>
      </p:grpSp>
      <p:grpSp>
        <p:nvGrpSpPr>
          <p:cNvPr id="61" name="99 Grupo">
            <a:extLst>
              <a:ext uri="{FF2B5EF4-FFF2-40B4-BE49-F238E27FC236}">
                <a16:creationId xmlns:a16="http://schemas.microsoft.com/office/drawing/2014/main" id="{630BF69E-C878-171B-6627-B0A4AE6A25F4}"/>
              </a:ext>
            </a:extLst>
          </p:cNvPr>
          <p:cNvGrpSpPr>
            <a:grpSpLocks/>
          </p:cNvGrpSpPr>
          <p:nvPr/>
        </p:nvGrpSpPr>
        <p:grpSpPr bwMode="auto">
          <a:xfrm>
            <a:off x="4972212" y="2819971"/>
            <a:ext cx="1541740" cy="291361"/>
            <a:chOff x="5650612" y="2412273"/>
            <a:chExt cx="1470069" cy="439603"/>
          </a:xfrm>
        </p:grpSpPr>
        <p:sp>
          <p:nvSpPr>
            <p:cNvPr id="62" name="61 Rectángulo redondeado">
              <a:extLst>
                <a:ext uri="{FF2B5EF4-FFF2-40B4-BE49-F238E27FC236}">
                  <a16:creationId xmlns:a16="http://schemas.microsoft.com/office/drawing/2014/main" id="{FA9E42EE-28A9-E314-B6A3-401BDD7BFC4C}"/>
                </a:ext>
              </a:extLst>
            </p:cNvPr>
            <p:cNvSpPr/>
            <p:nvPr/>
          </p:nvSpPr>
          <p:spPr bwMode="auto">
            <a:xfrm>
              <a:off x="5650612" y="2412273"/>
              <a:ext cx="869330" cy="4396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  90,0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61 Rectángulo redondeado">
              <a:extLst>
                <a:ext uri="{FF2B5EF4-FFF2-40B4-BE49-F238E27FC236}">
                  <a16:creationId xmlns:a16="http://schemas.microsoft.com/office/drawing/2014/main" id="{5E21BE9B-7092-511C-B80C-6E8BFA2B8C8E}"/>
                </a:ext>
              </a:extLst>
            </p:cNvPr>
            <p:cNvSpPr/>
            <p:nvPr/>
          </p:nvSpPr>
          <p:spPr bwMode="auto">
            <a:xfrm>
              <a:off x="6568123" y="2459316"/>
              <a:ext cx="552558" cy="33416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96.4</a:t>
              </a:r>
            </a:p>
          </p:txBody>
        </p:sp>
      </p:grpSp>
      <p:grpSp>
        <p:nvGrpSpPr>
          <p:cNvPr id="64" name="99 Grupo">
            <a:extLst>
              <a:ext uri="{FF2B5EF4-FFF2-40B4-BE49-F238E27FC236}">
                <a16:creationId xmlns:a16="http://schemas.microsoft.com/office/drawing/2014/main" id="{FBAC5B54-9E43-D39D-921F-FF4CE74EE5D5}"/>
              </a:ext>
            </a:extLst>
          </p:cNvPr>
          <p:cNvGrpSpPr>
            <a:grpSpLocks/>
          </p:cNvGrpSpPr>
          <p:nvPr/>
        </p:nvGrpSpPr>
        <p:grpSpPr bwMode="auto">
          <a:xfrm>
            <a:off x="9357467" y="2817333"/>
            <a:ext cx="1344990" cy="268783"/>
            <a:chOff x="5650612" y="2444437"/>
            <a:chExt cx="1486790" cy="576098"/>
          </a:xfrm>
        </p:grpSpPr>
        <p:sp>
          <p:nvSpPr>
            <p:cNvPr id="65" name="61 Rectángulo redondeado">
              <a:extLst>
                <a:ext uri="{FF2B5EF4-FFF2-40B4-BE49-F238E27FC236}">
                  <a16:creationId xmlns:a16="http://schemas.microsoft.com/office/drawing/2014/main" id="{700C65FC-5F4A-0AAE-5FC1-C84D7ECED2F8}"/>
                </a:ext>
              </a:extLst>
            </p:cNvPr>
            <p:cNvSpPr/>
            <p:nvPr/>
          </p:nvSpPr>
          <p:spPr bwMode="auto">
            <a:xfrm>
              <a:off x="5650612" y="2465176"/>
              <a:ext cx="868780" cy="5553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 7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61 Rectángulo redondeado">
              <a:extLst>
                <a:ext uri="{FF2B5EF4-FFF2-40B4-BE49-F238E27FC236}">
                  <a16:creationId xmlns:a16="http://schemas.microsoft.com/office/drawing/2014/main" id="{946C2BE1-AF55-A1BA-C12F-644F92091D6A}"/>
                </a:ext>
              </a:extLst>
            </p:cNvPr>
            <p:cNvSpPr/>
            <p:nvPr/>
          </p:nvSpPr>
          <p:spPr bwMode="auto">
            <a:xfrm>
              <a:off x="6584758" y="2444437"/>
              <a:ext cx="552644" cy="57609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6.9</a:t>
              </a:r>
            </a:p>
          </p:txBody>
        </p:sp>
      </p:grpSp>
      <p:grpSp>
        <p:nvGrpSpPr>
          <p:cNvPr id="67" name="99 Grupo">
            <a:extLst>
              <a:ext uri="{FF2B5EF4-FFF2-40B4-BE49-F238E27FC236}">
                <a16:creationId xmlns:a16="http://schemas.microsoft.com/office/drawing/2014/main" id="{BFA00D9F-2194-D58D-2B70-BA4639AEA636}"/>
              </a:ext>
            </a:extLst>
          </p:cNvPr>
          <p:cNvGrpSpPr>
            <a:grpSpLocks/>
          </p:cNvGrpSpPr>
          <p:nvPr/>
        </p:nvGrpSpPr>
        <p:grpSpPr bwMode="auto">
          <a:xfrm>
            <a:off x="9305453" y="5174103"/>
            <a:ext cx="1521313" cy="209650"/>
            <a:chOff x="5427451" y="2444437"/>
            <a:chExt cx="1889315" cy="576062"/>
          </a:xfrm>
        </p:grpSpPr>
        <p:sp>
          <p:nvSpPr>
            <p:cNvPr id="68" name="61 Rectángulo redondeado">
              <a:extLst>
                <a:ext uri="{FF2B5EF4-FFF2-40B4-BE49-F238E27FC236}">
                  <a16:creationId xmlns:a16="http://schemas.microsoft.com/office/drawing/2014/main" id="{0D6D906D-8316-FA79-AB9D-F90D881D5923}"/>
                </a:ext>
              </a:extLst>
            </p:cNvPr>
            <p:cNvSpPr/>
            <p:nvPr/>
          </p:nvSpPr>
          <p:spPr bwMode="auto">
            <a:xfrm>
              <a:off x="5427451" y="2465115"/>
              <a:ext cx="1092197" cy="4490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 40,0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61 Rectángulo redondeado">
              <a:extLst>
                <a:ext uri="{FF2B5EF4-FFF2-40B4-BE49-F238E27FC236}">
                  <a16:creationId xmlns:a16="http://schemas.microsoft.com/office/drawing/2014/main" id="{D43A8353-36F2-0E77-DBB2-3C478A401B33}"/>
                </a:ext>
              </a:extLst>
            </p:cNvPr>
            <p:cNvSpPr/>
            <p:nvPr/>
          </p:nvSpPr>
          <p:spPr bwMode="auto">
            <a:xfrm>
              <a:off x="6585074" y="2444437"/>
              <a:ext cx="731692" cy="57606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95.0</a:t>
              </a:r>
            </a:p>
          </p:txBody>
        </p:sp>
      </p:grpSp>
      <p:grpSp>
        <p:nvGrpSpPr>
          <p:cNvPr id="70" name="99 Grupo">
            <a:extLst>
              <a:ext uri="{FF2B5EF4-FFF2-40B4-BE49-F238E27FC236}">
                <a16:creationId xmlns:a16="http://schemas.microsoft.com/office/drawing/2014/main" id="{F0992302-52DD-823A-AEE2-56798B7DA590}"/>
              </a:ext>
            </a:extLst>
          </p:cNvPr>
          <p:cNvGrpSpPr>
            <a:grpSpLocks/>
          </p:cNvGrpSpPr>
          <p:nvPr/>
        </p:nvGrpSpPr>
        <p:grpSpPr bwMode="auto">
          <a:xfrm>
            <a:off x="9388027" y="5960366"/>
            <a:ext cx="1520237" cy="208576"/>
            <a:chOff x="5427451" y="2444437"/>
            <a:chExt cx="1889315" cy="576062"/>
          </a:xfrm>
        </p:grpSpPr>
        <p:sp>
          <p:nvSpPr>
            <p:cNvPr id="71" name="61 Rectángulo redondeado">
              <a:extLst>
                <a:ext uri="{FF2B5EF4-FFF2-40B4-BE49-F238E27FC236}">
                  <a16:creationId xmlns:a16="http://schemas.microsoft.com/office/drawing/2014/main" id="{AF641469-FFBF-75B5-25E4-EB3E26A14496}"/>
                </a:ext>
              </a:extLst>
            </p:cNvPr>
            <p:cNvSpPr/>
            <p:nvPr/>
          </p:nvSpPr>
          <p:spPr bwMode="auto">
            <a:xfrm>
              <a:off x="5427451" y="2465224"/>
              <a:ext cx="1092970" cy="4483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&gt;=2,8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61 Rectángulo redondeado">
              <a:extLst>
                <a:ext uri="{FF2B5EF4-FFF2-40B4-BE49-F238E27FC236}">
                  <a16:creationId xmlns:a16="http://schemas.microsoft.com/office/drawing/2014/main" id="{AABE1E94-7A93-65EC-58BE-9B3C1870701D}"/>
                </a:ext>
              </a:extLst>
            </p:cNvPr>
            <p:cNvSpPr/>
            <p:nvPr/>
          </p:nvSpPr>
          <p:spPr bwMode="auto">
            <a:xfrm>
              <a:off x="6584556" y="2444437"/>
              <a:ext cx="732210" cy="57606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3.1</a:t>
              </a:r>
            </a:p>
          </p:txBody>
        </p:sp>
      </p:grpSp>
      <p:sp>
        <p:nvSpPr>
          <p:cNvPr id="73" name="67 CuadroTexto">
            <a:extLst>
              <a:ext uri="{FF2B5EF4-FFF2-40B4-BE49-F238E27FC236}">
                <a16:creationId xmlns:a16="http://schemas.microsoft.com/office/drawing/2014/main" id="{1D74891B-CE21-FE79-450A-2AE64983E255}"/>
              </a:ext>
            </a:extLst>
          </p:cNvPr>
          <p:cNvSpPr txBox="1"/>
          <p:nvPr/>
        </p:nvSpPr>
        <p:spPr bwMode="auto">
          <a:xfrm>
            <a:off x="7918883" y="4739148"/>
            <a:ext cx="3935741" cy="3569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CUPN 11 </a:t>
            </a:r>
            <a:r>
              <a:rPr lang="es-ES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niños de 6 meses con lactancia  materna exclusiva</a:t>
            </a:r>
            <a:endParaRPr lang="es-MX" sz="1084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34 CuadroTexto"/>
          <p:cNvSpPr txBox="1">
            <a:spLocks noChangeArrowheads="1"/>
          </p:cNvSpPr>
          <p:nvPr/>
        </p:nvSpPr>
        <p:spPr bwMode="auto">
          <a:xfrm>
            <a:off x="36686" y="220174"/>
            <a:ext cx="8091545" cy="73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altLang="es-MX" sz="2400" b="1" dirty="0">
                <a:solidFill>
                  <a:schemeClr val="tx1"/>
                </a:solidFill>
              </a:rPr>
              <a:t>Atención en Primer Nivel de Atención</a:t>
            </a:r>
          </a:p>
          <a:p>
            <a:pPr algn="ctr">
              <a:defRPr/>
            </a:pPr>
            <a:r>
              <a:rPr lang="es-MX" sz="2000" dirty="0">
                <a:solidFill>
                  <a:srgbClr val="1E4236"/>
                </a:solidFill>
                <a:latin typeface="Montserrat SemiBold"/>
                <a:cs typeface="Montserrat SemiBold"/>
              </a:rPr>
              <a:t>Datos al Mes de Febrero 2025</a:t>
            </a:r>
          </a:p>
        </p:txBody>
      </p:sp>
    </p:spTree>
    <p:extLst>
      <p:ext uri="{BB962C8B-B14F-4D97-AF65-F5344CB8AC3E}">
        <p14:creationId xmlns:p14="http://schemas.microsoft.com/office/powerpoint/2010/main" val="316465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E3BB-8B3D-3C60-ECAB-9C14C14B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37 Conector recto de flecha">
            <a:extLst>
              <a:ext uri="{FF2B5EF4-FFF2-40B4-BE49-F238E27FC236}">
                <a16:creationId xmlns:a16="http://schemas.microsoft.com/office/drawing/2014/main" id="{D8E50358-A661-F12B-F7EE-B065987DAC5E}"/>
              </a:ext>
            </a:extLst>
          </p:cNvPr>
          <p:cNvCxnSpPr/>
          <p:nvPr/>
        </p:nvCxnSpPr>
        <p:spPr>
          <a:xfrm>
            <a:off x="72067" y="1985571"/>
            <a:ext cx="12052233" cy="0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37 Conector recto de flecha">
            <a:extLst>
              <a:ext uri="{FF2B5EF4-FFF2-40B4-BE49-F238E27FC236}">
                <a16:creationId xmlns:a16="http://schemas.microsoft.com/office/drawing/2014/main" id="{F335BDCF-5B6D-D570-C103-1126B55CF689}"/>
              </a:ext>
            </a:extLst>
          </p:cNvPr>
          <p:cNvCxnSpPr/>
          <p:nvPr/>
        </p:nvCxnSpPr>
        <p:spPr>
          <a:xfrm>
            <a:off x="8739687" y="1965892"/>
            <a:ext cx="0" cy="4198391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37 Conector recto de flecha">
            <a:extLst>
              <a:ext uri="{FF2B5EF4-FFF2-40B4-BE49-F238E27FC236}">
                <a16:creationId xmlns:a16="http://schemas.microsoft.com/office/drawing/2014/main" id="{CA1448A5-0703-8459-7E94-36D57F25D3E9}"/>
              </a:ext>
            </a:extLst>
          </p:cNvPr>
          <p:cNvCxnSpPr/>
          <p:nvPr/>
        </p:nvCxnSpPr>
        <p:spPr>
          <a:xfrm>
            <a:off x="6145539" y="1806088"/>
            <a:ext cx="0" cy="4198391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63 Rectángulo redondeado">
            <a:extLst>
              <a:ext uri="{FF2B5EF4-FFF2-40B4-BE49-F238E27FC236}">
                <a16:creationId xmlns:a16="http://schemas.microsoft.com/office/drawing/2014/main" id="{CD6CFB26-F66F-7AE7-1E63-F4B8F03F25A9}"/>
              </a:ext>
            </a:extLst>
          </p:cNvPr>
          <p:cNvSpPr/>
          <p:nvPr/>
        </p:nvSpPr>
        <p:spPr>
          <a:xfrm>
            <a:off x="3608096" y="3458339"/>
            <a:ext cx="2335187" cy="6861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07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Promedio de días estancia por División Médica y Servicios médicos de Segundo Nivel </a:t>
            </a:r>
          </a:p>
        </p:txBody>
      </p:sp>
      <p:sp>
        <p:nvSpPr>
          <p:cNvPr id="113" name="135 Rectángulo redondeado">
            <a:extLst>
              <a:ext uri="{FF2B5EF4-FFF2-40B4-BE49-F238E27FC236}">
                <a16:creationId xmlns:a16="http://schemas.microsoft.com/office/drawing/2014/main" id="{513279B4-15AA-27B0-0A8D-7C2437C3C814}"/>
              </a:ext>
            </a:extLst>
          </p:cNvPr>
          <p:cNvSpPr/>
          <p:nvPr/>
        </p:nvSpPr>
        <p:spPr bwMode="auto">
          <a:xfrm>
            <a:off x="6294268" y="2408669"/>
            <a:ext cx="2269244" cy="48273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10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ocupación de salas quirúrgicas</a:t>
            </a:r>
            <a:endParaRPr lang="es-ES" sz="1016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67 CuadroTexto">
            <a:extLst>
              <a:ext uri="{FF2B5EF4-FFF2-40B4-BE49-F238E27FC236}">
                <a16:creationId xmlns:a16="http://schemas.microsoft.com/office/drawing/2014/main" id="{426B0F0A-2561-A2E8-7F31-5BF785BAC3E6}"/>
              </a:ext>
            </a:extLst>
          </p:cNvPr>
          <p:cNvSpPr txBox="1"/>
          <p:nvPr/>
        </p:nvSpPr>
        <p:spPr bwMode="auto">
          <a:xfrm>
            <a:off x="8874387" y="2401898"/>
            <a:ext cx="2976269" cy="7431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14 </a:t>
            </a:r>
            <a:r>
              <a:rPr lang="es-ES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Oportunidad en la programación de la consulta de Especialidades en Unidades de Segundo Nivel, a los 20 días hábiles a partir de su solicitud</a:t>
            </a:r>
            <a:endParaRPr lang="es-MX" sz="1016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67 CuadroTexto">
            <a:extLst>
              <a:ext uri="{FF2B5EF4-FFF2-40B4-BE49-F238E27FC236}">
                <a16:creationId xmlns:a16="http://schemas.microsoft.com/office/drawing/2014/main" id="{4C2D5A73-943C-754E-E114-76F37EB4C662}"/>
              </a:ext>
            </a:extLst>
          </p:cNvPr>
          <p:cNvSpPr txBox="1"/>
          <p:nvPr/>
        </p:nvSpPr>
        <p:spPr bwMode="auto">
          <a:xfrm>
            <a:off x="8863130" y="3687520"/>
            <a:ext cx="2976269" cy="3951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15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Promedio de consulta diarias por consultorio de especialidad </a:t>
            </a:r>
          </a:p>
        </p:txBody>
      </p:sp>
      <p:sp>
        <p:nvSpPr>
          <p:cNvPr id="116" name="67 CuadroTexto">
            <a:extLst>
              <a:ext uri="{FF2B5EF4-FFF2-40B4-BE49-F238E27FC236}">
                <a16:creationId xmlns:a16="http://schemas.microsoft.com/office/drawing/2014/main" id="{FF5B8FC8-D708-E0CA-2EAD-23C4FAF4A377}"/>
              </a:ext>
            </a:extLst>
          </p:cNvPr>
          <p:cNvSpPr txBox="1"/>
          <p:nvPr/>
        </p:nvSpPr>
        <p:spPr bwMode="auto">
          <a:xfrm>
            <a:off x="333275" y="2403016"/>
            <a:ext cx="2951463" cy="49671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01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pacientes con estancia prolongada en el área de urgencias observación adultos </a:t>
            </a:r>
          </a:p>
        </p:txBody>
      </p:sp>
      <p:sp>
        <p:nvSpPr>
          <p:cNvPr id="117" name="67 CuadroTexto">
            <a:extLst>
              <a:ext uri="{FF2B5EF4-FFF2-40B4-BE49-F238E27FC236}">
                <a16:creationId xmlns:a16="http://schemas.microsoft.com/office/drawing/2014/main" id="{3DC66DA3-40DF-65D4-FDED-526C0DD088B4}"/>
              </a:ext>
            </a:extLst>
          </p:cNvPr>
          <p:cNvSpPr txBox="1"/>
          <p:nvPr/>
        </p:nvSpPr>
        <p:spPr bwMode="auto">
          <a:xfrm>
            <a:off x="325750" y="3278906"/>
            <a:ext cx="2958988" cy="49456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02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pacientes con estancia prolongada en el área de de observación urgencias  pediatría</a:t>
            </a:r>
          </a:p>
        </p:txBody>
      </p:sp>
      <p:cxnSp>
        <p:nvCxnSpPr>
          <p:cNvPr id="118" name="37 Conector recto de flecha">
            <a:extLst>
              <a:ext uri="{FF2B5EF4-FFF2-40B4-BE49-F238E27FC236}">
                <a16:creationId xmlns:a16="http://schemas.microsoft.com/office/drawing/2014/main" id="{C93FDD06-B6D6-B242-E6A1-BC3EED5A8005}"/>
              </a:ext>
            </a:extLst>
          </p:cNvPr>
          <p:cNvCxnSpPr/>
          <p:nvPr/>
        </p:nvCxnSpPr>
        <p:spPr>
          <a:xfrm>
            <a:off x="3462335" y="1857695"/>
            <a:ext cx="0" cy="4198391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39 CuadroTexto">
            <a:extLst>
              <a:ext uri="{FF2B5EF4-FFF2-40B4-BE49-F238E27FC236}">
                <a16:creationId xmlns:a16="http://schemas.microsoft.com/office/drawing/2014/main" id="{86B5BBA4-81A5-047F-3D5F-5D42EDC1F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250" y="1652767"/>
            <a:ext cx="1201998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Urgencias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48 CuadroTexto">
            <a:extLst>
              <a:ext uri="{FF2B5EF4-FFF2-40B4-BE49-F238E27FC236}">
                <a16:creationId xmlns:a16="http://schemas.microsoft.com/office/drawing/2014/main" id="{EBC47640-2DE6-1A1C-90E8-CB3E2F2B4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903" y="1703624"/>
            <a:ext cx="1462180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Cirugía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49 CuadroTexto">
            <a:extLst>
              <a:ext uri="{FF2B5EF4-FFF2-40B4-BE49-F238E27FC236}">
                <a16:creationId xmlns:a16="http://schemas.microsoft.com/office/drawing/2014/main" id="{89A759AD-02E3-C81B-D9D6-680BA9336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633" y="1703624"/>
            <a:ext cx="977295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</a:t>
            </a:r>
          </a:p>
        </p:txBody>
      </p:sp>
      <p:sp>
        <p:nvSpPr>
          <p:cNvPr id="122" name="53 CuadroTexto">
            <a:extLst>
              <a:ext uri="{FF2B5EF4-FFF2-40B4-BE49-F238E27FC236}">
                <a16:creationId xmlns:a16="http://schemas.microsoft.com/office/drawing/2014/main" id="{9A06B8B2-A0F5-8C99-7520-EEA6E87EA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903" y="1703624"/>
            <a:ext cx="2096508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Hospitalización 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122 Rectángulo">
            <a:extLst>
              <a:ext uri="{FF2B5EF4-FFF2-40B4-BE49-F238E27FC236}">
                <a16:creationId xmlns:a16="http://schemas.microsoft.com/office/drawing/2014/main" id="{4876C485-E99B-03D5-AA15-E884091FC16A}"/>
              </a:ext>
            </a:extLst>
          </p:cNvPr>
          <p:cNvSpPr/>
          <p:nvPr/>
        </p:nvSpPr>
        <p:spPr>
          <a:xfrm>
            <a:off x="3081639" y="2757060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124" name="67 CuadroTexto">
            <a:extLst>
              <a:ext uri="{FF2B5EF4-FFF2-40B4-BE49-F238E27FC236}">
                <a16:creationId xmlns:a16="http://schemas.microsoft.com/office/drawing/2014/main" id="{205000B4-717D-2952-88A9-57863E2EEE75}"/>
              </a:ext>
            </a:extLst>
          </p:cNvPr>
          <p:cNvSpPr txBox="1"/>
          <p:nvPr/>
        </p:nvSpPr>
        <p:spPr bwMode="auto">
          <a:xfrm>
            <a:off x="325750" y="4139501"/>
            <a:ext cx="2958988" cy="41043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03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ocupación en el área de Observación urgencias adultos </a:t>
            </a:r>
          </a:p>
        </p:txBody>
      </p:sp>
      <p:sp>
        <p:nvSpPr>
          <p:cNvPr id="125" name="67 CuadroTexto">
            <a:extLst>
              <a:ext uri="{FF2B5EF4-FFF2-40B4-BE49-F238E27FC236}">
                <a16:creationId xmlns:a16="http://schemas.microsoft.com/office/drawing/2014/main" id="{B28F56A4-81B3-D337-0385-0ECE5160D225}"/>
              </a:ext>
            </a:extLst>
          </p:cNvPr>
          <p:cNvSpPr txBox="1"/>
          <p:nvPr/>
        </p:nvSpPr>
        <p:spPr bwMode="auto">
          <a:xfrm>
            <a:off x="333275" y="4946307"/>
            <a:ext cx="2951463" cy="44844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04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ocupación en el área de Observación urgencias pediatría</a:t>
            </a:r>
          </a:p>
        </p:txBody>
      </p:sp>
      <p:grpSp>
        <p:nvGrpSpPr>
          <p:cNvPr id="126" name="1 Grupo">
            <a:extLst>
              <a:ext uri="{FF2B5EF4-FFF2-40B4-BE49-F238E27FC236}">
                <a16:creationId xmlns:a16="http://schemas.microsoft.com/office/drawing/2014/main" id="{A652E0EF-91B7-2DAA-C527-131FB746C1F2}"/>
              </a:ext>
            </a:extLst>
          </p:cNvPr>
          <p:cNvGrpSpPr>
            <a:grpSpLocks/>
          </p:cNvGrpSpPr>
          <p:nvPr/>
        </p:nvGrpSpPr>
        <p:grpSpPr bwMode="auto">
          <a:xfrm>
            <a:off x="3608097" y="2402739"/>
            <a:ext cx="2349164" cy="566595"/>
            <a:chOff x="4297714" y="2727126"/>
            <a:chExt cx="3469555" cy="836846"/>
          </a:xfrm>
        </p:grpSpPr>
        <p:sp>
          <p:nvSpPr>
            <p:cNvPr id="127" name="126 CuadroTexto">
              <a:extLst>
                <a:ext uri="{FF2B5EF4-FFF2-40B4-BE49-F238E27FC236}">
                  <a16:creationId xmlns:a16="http://schemas.microsoft.com/office/drawing/2014/main" id="{1D95B2E1-87C1-FD8A-A80E-76E70D8EAC40}"/>
                </a:ext>
              </a:extLst>
            </p:cNvPr>
            <p:cNvSpPr txBox="1"/>
            <p:nvPr/>
          </p:nvSpPr>
          <p:spPr bwMode="auto">
            <a:xfrm>
              <a:off x="4297714" y="2727126"/>
              <a:ext cx="3469555" cy="83684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542813">
                <a:defRPr/>
              </a:pPr>
              <a:r>
                <a:rPr lang="es-MX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CUSN 06 </a:t>
              </a:r>
              <a:r>
                <a:rPr lang="es-MX" sz="1016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Porcentaje de ocupación hospitalaria en unidades de servicios médicos de segundo nivel.</a:t>
              </a:r>
            </a:p>
          </p:txBody>
        </p:sp>
        <p:sp>
          <p:nvSpPr>
            <p:cNvPr id="128" name="127 Rectángulo">
              <a:extLst>
                <a:ext uri="{FF2B5EF4-FFF2-40B4-BE49-F238E27FC236}">
                  <a16:creationId xmlns:a16="http://schemas.microsoft.com/office/drawing/2014/main" id="{14A2A42F-2CBE-41C2-A8ED-078F3B98CD5F}"/>
                </a:ext>
              </a:extLst>
            </p:cNvPr>
            <p:cNvSpPr/>
            <p:nvPr/>
          </p:nvSpPr>
          <p:spPr>
            <a:xfrm>
              <a:off x="7458072" y="3355287"/>
              <a:ext cx="296530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2</a:t>
              </a:r>
            </a:p>
          </p:txBody>
        </p:sp>
      </p:grpSp>
      <p:sp>
        <p:nvSpPr>
          <p:cNvPr id="129" name="128 Rectángulo">
            <a:extLst>
              <a:ext uri="{FF2B5EF4-FFF2-40B4-BE49-F238E27FC236}">
                <a16:creationId xmlns:a16="http://schemas.microsoft.com/office/drawing/2014/main" id="{B03618FC-E223-E6D1-67D1-2188326B58C7}"/>
              </a:ext>
            </a:extLst>
          </p:cNvPr>
          <p:cNvSpPr/>
          <p:nvPr/>
        </p:nvSpPr>
        <p:spPr>
          <a:xfrm>
            <a:off x="5730333" y="3995547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130" name="135 Rectángulo redondeado">
            <a:extLst>
              <a:ext uri="{FF2B5EF4-FFF2-40B4-BE49-F238E27FC236}">
                <a16:creationId xmlns:a16="http://schemas.microsoft.com/office/drawing/2014/main" id="{97FD2679-E593-C2D0-EFB3-9A7EFD6F40B0}"/>
              </a:ext>
            </a:extLst>
          </p:cNvPr>
          <p:cNvSpPr/>
          <p:nvPr/>
        </p:nvSpPr>
        <p:spPr bwMode="auto">
          <a:xfrm>
            <a:off x="6294268" y="3458339"/>
            <a:ext cx="2269244" cy="9990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13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Oportunidad quirúrgica en cirugías electivas realizadas no concertadas en unidades de segundo nivel, a los 20 días hábiles o menos a partir de su solicitud.</a:t>
            </a:r>
            <a:endParaRPr lang="es-ES" sz="1016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130 Rectángulo">
            <a:extLst>
              <a:ext uri="{FF2B5EF4-FFF2-40B4-BE49-F238E27FC236}">
                <a16:creationId xmlns:a16="http://schemas.microsoft.com/office/drawing/2014/main" id="{D0A4FABA-6111-19DF-0307-7F6BE51EF6A9}"/>
              </a:ext>
            </a:extLst>
          </p:cNvPr>
          <p:cNvSpPr/>
          <p:nvPr/>
        </p:nvSpPr>
        <p:spPr>
          <a:xfrm>
            <a:off x="8356931" y="2752884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132" name="131 Rectángulo">
            <a:extLst>
              <a:ext uri="{FF2B5EF4-FFF2-40B4-BE49-F238E27FC236}">
                <a16:creationId xmlns:a16="http://schemas.microsoft.com/office/drawing/2014/main" id="{FDF093BA-2E6B-C377-C679-522437C53558}"/>
              </a:ext>
            </a:extLst>
          </p:cNvPr>
          <p:cNvSpPr/>
          <p:nvPr/>
        </p:nvSpPr>
        <p:spPr>
          <a:xfrm>
            <a:off x="8338387" y="4311044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133" name="67 CuadroTexto">
            <a:extLst>
              <a:ext uri="{FF2B5EF4-FFF2-40B4-BE49-F238E27FC236}">
                <a16:creationId xmlns:a16="http://schemas.microsoft.com/office/drawing/2014/main" id="{2F203704-494B-CE47-2E20-CE232162E94B}"/>
              </a:ext>
            </a:extLst>
          </p:cNvPr>
          <p:cNvSpPr txBox="1"/>
          <p:nvPr/>
        </p:nvSpPr>
        <p:spPr bwMode="auto">
          <a:xfrm>
            <a:off x="8874386" y="4697070"/>
            <a:ext cx="2976269" cy="4093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16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Promedio de consulta de especialidad por hora / médico</a:t>
            </a:r>
          </a:p>
        </p:txBody>
      </p:sp>
      <p:sp>
        <p:nvSpPr>
          <p:cNvPr id="134" name="133 Rectángulo">
            <a:extLst>
              <a:ext uri="{FF2B5EF4-FFF2-40B4-BE49-F238E27FC236}">
                <a16:creationId xmlns:a16="http://schemas.microsoft.com/office/drawing/2014/main" id="{03223D68-669C-33D1-4E84-8E36C7BA8153}"/>
              </a:ext>
            </a:extLst>
          </p:cNvPr>
          <p:cNvSpPr/>
          <p:nvPr/>
        </p:nvSpPr>
        <p:spPr>
          <a:xfrm>
            <a:off x="11629630" y="3932080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135" name="134 Rectángulo">
            <a:extLst>
              <a:ext uri="{FF2B5EF4-FFF2-40B4-BE49-F238E27FC236}">
                <a16:creationId xmlns:a16="http://schemas.microsoft.com/office/drawing/2014/main" id="{91F378BE-D567-289C-435B-BAE8A0419154}"/>
              </a:ext>
            </a:extLst>
          </p:cNvPr>
          <p:cNvSpPr/>
          <p:nvPr/>
        </p:nvSpPr>
        <p:spPr>
          <a:xfrm>
            <a:off x="11632335" y="3008674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grpSp>
        <p:nvGrpSpPr>
          <p:cNvPr id="136" name="96 Grupo">
            <a:extLst>
              <a:ext uri="{FF2B5EF4-FFF2-40B4-BE49-F238E27FC236}">
                <a16:creationId xmlns:a16="http://schemas.microsoft.com/office/drawing/2014/main" id="{4E71B004-DF39-3B75-C0B6-89A406C9F537}"/>
              </a:ext>
            </a:extLst>
          </p:cNvPr>
          <p:cNvGrpSpPr>
            <a:grpSpLocks/>
          </p:cNvGrpSpPr>
          <p:nvPr/>
        </p:nvGrpSpPr>
        <p:grpSpPr bwMode="auto">
          <a:xfrm>
            <a:off x="6561941" y="2980002"/>
            <a:ext cx="1744662" cy="289210"/>
            <a:chOff x="1262132" y="3390899"/>
            <a:chExt cx="1879553" cy="616330"/>
          </a:xfrm>
        </p:grpSpPr>
        <p:sp>
          <p:nvSpPr>
            <p:cNvPr id="137" name="61 Rectángulo redondeado">
              <a:extLst>
                <a:ext uri="{FF2B5EF4-FFF2-40B4-BE49-F238E27FC236}">
                  <a16:creationId xmlns:a16="http://schemas.microsoft.com/office/drawing/2014/main" id="{E51EDE28-BAF4-157A-90A0-0F3688F08D0B}"/>
                </a:ext>
              </a:extLst>
            </p:cNvPr>
            <p:cNvSpPr/>
            <p:nvPr/>
          </p:nvSpPr>
          <p:spPr bwMode="auto">
            <a:xfrm>
              <a:off x="1262132" y="3390899"/>
              <a:ext cx="940505" cy="6163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 75.0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61 Rectángulo redondeado">
              <a:extLst>
                <a:ext uri="{FF2B5EF4-FFF2-40B4-BE49-F238E27FC236}">
                  <a16:creationId xmlns:a16="http://schemas.microsoft.com/office/drawing/2014/main" id="{AAF2167A-5FB7-286E-67DC-EC4D7B628C8D}"/>
                </a:ext>
              </a:extLst>
            </p:cNvPr>
            <p:cNvSpPr/>
            <p:nvPr/>
          </p:nvSpPr>
          <p:spPr bwMode="auto">
            <a:xfrm>
              <a:off x="2279942" y="3487129"/>
              <a:ext cx="861743" cy="43074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70.3</a:t>
              </a:r>
            </a:p>
          </p:txBody>
        </p:sp>
      </p:grpSp>
      <p:grpSp>
        <p:nvGrpSpPr>
          <p:cNvPr id="139" name="99 Grupo">
            <a:extLst>
              <a:ext uri="{FF2B5EF4-FFF2-40B4-BE49-F238E27FC236}">
                <a16:creationId xmlns:a16="http://schemas.microsoft.com/office/drawing/2014/main" id="{FE38BDB4-4A80-7BAC-CEC3-C946820AC129}"/>
              </a:ext>
            </a:extLst>
          </p:cNvPr>
          <p:cNvGrpSpPr>
            <a:grpSpLocks/>
          </p:cNvGrpSpPr>
          <p:nvPr/>
        </p:nvGrpSpPr>
        <p:grpSpPr bwMode="auto">
          <a:xfrm>
            <a:off x="3862903" y="3021152"/>
            <a:ext cx="1909435" cy="323614"/>
            <a:chOff x="5650612" y="2466042"/>
            <a:chExt cx="1470069" cy="892918"/>
          </a:xfrm>
        </p:grpSpPr>
        <p:sp>
          <p:nvSpPr>
            <p:cNvPr id="140" name="61 Rectángulo redondeado">
              <a:extLst>
                <a:ext uri="{FF2B5EF4-FFF2-40B4-BE49-F238E27FC236}">
                  <a16:creationId xmlns:a16="http://schemas.microsoft.com/office/drawing/2014/main" id="{D0C59E67-8EEB-3EBA-A05D-ED0D0812C39E}"/>
                </a:ext>
              </a:extLst>
            </p:cNvPr>
            <p:cNvSpPr/>
            <p:nvPr/>
          </p:nvSpPr>
          <p:spPr bwMode="auto">
            <a:xfrm>
              <a:off x="5650612" y="2466042"/>
              <a:ext cx="869129" cy="8929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80 – 90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140 Rectángulo redondeado">
              <a:extLst>
                <a:ext uri="{FF2B5EF4-FFF2-40B4-BE49-F238E27FC236}">
                  <a16:creationId xmlns:a16="http://schemas.microsoft.com/office/drawing/2014/main" id="{7C74A3A0-0D71-9910-AE17-D83A6A511BF6}"/>
                </a:ext>
              </a:extLst>
            </p:cNvPr>
            <p:cNvSpPr/>
            <p:nvPr/>
          </p:nvSpPr>
          <p:spPr bwMode="auto">
            <a:xfrm>
              <a:off x="6567750" y="2638099"/>
              <a:ext cx="552931" cy="57550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77.4</a:t>
              </a:r>
            </a:p>
          </p:txBody>
        </p:sp>
      </p:grpSp>
      <p:grpSp>
        <p:nvGrpSpPr>
          <p:cNvPr id="142" name="100 Grupo">
            <a:extLst>
              <a:ext uri="{FF2B5EF4-FFF2-40B4-BE49-F238E27FC236}">
                <a16:creationId xmlns:a16="http://schemas.microsoft.com/office/drawing/2014/main" id="{D4677498-667D-2854-DE70-EF56BBB1457E}"/>
              </a:ext>
            </a:extLst>
          </p:cNvPr>
          <p:cNvGrpSpPr>
            <a:grpSpLocks/>
          </p:cNvGrpSpPr>
          <p:nvPr/>
        </p:nvGrpSpPr>
        <p:grpSpPr bwMode="auto">
          <a:xfrm>
            <a:off x="3808521" y="4205182"/>
            <a:ext cx="1929690" cy="292436"/>
            <a:chOff x="82912" y="3312672"/>
            <a:chExt cx="2455553" cy="648075"/>
          </a:xfrm>
        </p:grpSpPr>
        <p:sp>
          <p:nvSpPr>
            <p:cNvPr id="143" name="61 Rectángulo redondeado">
              <a:extLst>
                <a:ext uri="{FF2B5EF4-FFF2-40B4-BE49-F238E27FC236}">
                  <a16:creationId xmlns:a16="http://schemas.microsoft.com/office/drawing/2014/main" id="{7ECA93E4-94F0-7A4D-11D7-68749CBB6EB0}"/>
                </a:ext>
              </a:extLst>
            </p:cNvPr>
            <p:cNvSpPr/>
            <p:nvPr/>
          </p:nvSpPr>
          <p:spPr bwMode="auto">
            <a:xfrm>
              <a:off x="82912" y="3312672"/>
              <a:ext cx="1500605" cy="64807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 80.0 – 90.0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61 Rectángulo redondeado">
              <a:extLst>
                <a:ext uri="{FF2B5EF4-FFF2-40B4-BE49-F238E27FC236}">
                  <a16:creationId xmlns:a16="http://schemas.microsoft.com/office/drawing/2014/main" id="{0FC459B7-5298-C74B-E9C8-8508A242D430}"/>
                </a:ext>
              </a:extLst>
            </p:cNvPr>
            <p:cNvSpPr/>
            <p:nvPr/>
          </p:nvSpPr>
          <p:spPr bwMode="auto">
            <a:xfrm>
              <a:off x="1666973" y="3417508"/>
              <a:ext cx="871492" cy="43363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100</a:t>
              </a:r>
            </a:p>
          </p:txBody>
        </p:sp>
      </p:grpSp>
      <p:grpSp>
        <p:nvGrpSpPr>
          <p:cNvPr id="145" name="4 Grupo">
            <a:extLst>
              <a:ext uri="{FF2B5EF4-FFF2-40B4-BE49-F238E27FC236}">
                <a16:creationId xmlns:a16="http://schemas.microsoft.com/office/drawing/2014/main" id="{EB20CFBA-9305-E05B-E666-0D757CE97106}"/>
              </a:ext>
            </a:extLst>
          </p:cNvPr>
          <p:cNvGrpSpPr>
            <a:grpSpLocks/>
          </p:cNvGrpSpPr>
          <p:nvPr/>
        </p:nvGrpSpPr>
        <p:grpSpPr bwMode="auto">
          <a:xfrm>
            <a:off x="3616698" y="4685310"/>
            <a:ext cx="2326585" cy="911712"/>
            <a:chOff x="4121702" y="6288416"/>
            <a:chExt cx="3435146" cy="1346729"/>
          </a:xfrm>
        </p:grpSpPr>
        <p:sp>
          <p:nvSpPr>
            <p:cNvPr id="146" name="57 Rectángulo redondeado">
              <a:extLst>
                <a:ext uri="{FF2B5EF4-FFF2-40B4-BE49-F238E27FC236}">
                  <a16:creationId xmlns:a16="http://schemas.microsoft.com/office/drawing/2014/main" id="{FDF98076-6BEE-E2AE-22CF-A1A22D54A22E}"/>
                </a:ext>
              </a:extLst>
            </p:cNvPr>
            <p:cNvSpPr/>
            <p:nvPr/>
          </p:nvSpPr>
          <p:spPr bwMode="auto">
            <a:xfrm>
              <a:off x="4121702" y="6288416"/>
              <a:ext cx="3435146" cy="85599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542813">
                <a:defRPr/>
              </a:pPr>
              <a:r>
                <a:rPr lang="es-MX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CUSN 08 </a:t>
              </a:r>
              <a:r>
                <a:rPr lang="es-MX" sz="1016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Tasa de mortalidad hospitalaria en unidades de segundo nivel.</a:t>
              </a:r>
            </a:p>
          </p:txBody>
        </p:sp>
        <p:sp>
          <p:nvSpPr>
            <p:cNvPr id="147" name="146 Rectángulo">
              <a:extLst>
                <a:ext uri="{FF2B5EF4-FFF2-40B4-BE49-F238E27FC236}">
                  <a16:creationId xmlns:a16="http://schemas.microsoft.com/office/drawing/2014/main" id="{D44AAD25-C754-ACFD-F6EF-5806629AD91F}"/>
                </a:ext>
              </a:extLst>
            </p:cNvPr>
            <p:cNvSpPr/>
            <p:nvPr/>
          </p:nvSpPr>
          <p:spPr>
            <a:xfrm>
              <a:off x="7246450" y="6903714"/>
              <a:ext cx="296530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2</a:t>
              </a:r>
            </a:p>
          </p:txBody>
        </p:sp>
        <p:grpSp>
          <p:nvGrpSpPr>
            <p:cNvPr id="148" name="103 Grupo">
              <a:extLst>
                <a:ext uri="{FF2B5EF4-FFF2-40B4-BE49-F238E27FC236}">
                  <a16:creationId xmlns:a16="http://schemas.microsoft.com/office/drawing/2014/main" id="{666CEC9D-03DB-7398-2B12-C1294A142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6002" y="7209112"/>
              <a:ext cx="2415457" cy="426033"/>
              <a:chOff x="5482193" y="3260643"/>
              <a:chExt cx="1705997" cy="652680"/>
            </a:xfrm>
          </p:grpSpPr>
          <p:sp>
            <p:nvSpPr>
              <p:cNvPr id="149" name="61 Rectángulo redondeado">
                <a:extLst>
                  <a:ext uri="{FF2B5EF4-FFF2-40B4-BE49-F238E27FC236}">
                    <a16:creationId xmlns:a16="http://schemas.microsoft.com/office/drawing/2014/main" id="{E8E8B55D-BF5C-5D9F-C14F-F4ACB7B59D2F}"/>
                  </a:ext>
                </a:extLst>
              </p:cNvPr>
              <p:cNvSpPr/>
              <p:nvPr/>
            </p:nvSpPr>
            <p:spPr bwMode="auto">
              <a:xfrm>
                <a:off x="5482212" y="3261281"/>
                <a:ext cx="932804" cy="65204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42813">
                  <a:defRPr/>
                </a:pPr>
                <a:r>
                  <a:rPr lang="es-PE" sz="1016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VR &lt;= 4.8</a:t>
                </a:r>
                <a:endPara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61 Rectángulo redondeado">
                <a:extLst>
                  <a:ext uri="{FF2B5EF4-FFF2-40B4-BE49-F238E27FC236}">
                    <a16:creationId xmlns:a16="http://schemas.microsoft.com/office/drawing/2014/main" id="{414C9650-933B-F1FF-90A6-BF3A10A4121F}"/>
                  </a:ext>
                </a:extLst>
              </p:cNvPr>
              <p:cNvSpPr/>
              <p:nvPr/>
            </p:nvSpPr>
            <p:spPr bwMode="auto">
              <a:xfrm>
                <a:off x="6460983" y="3363466"/>
                <a:ext cx="727632" cy="440371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42813">
                  <a:defRPr/>
                </a:pPr>
                <a:r>
                  <a:rPr lang="en-US" sz="1016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3.3</a:t>
                </a:r>
              </a:p>
            </p:txBody>
          </p:sp>
        </p:grpSp>
      </p:grpSp>
      <p:grpSp>
        <p:nvGrpSpPr>
          <p:cNvPr id="151" name="96 Grupo">
            <a:extLst>
              <a:ext uri="{FF2B5EF4-FFF2-40B4-BE49-F238E27FC236}">
                <a16:creationId xmlns:a16="http://schemas.microsoft.com/office/drawing/2014/main" id="{20214839-34E3-1D81-33F9-AEF2D98863BA}"/>
              </a:ext>
            </a:extLst>
          </p:cNvPr>
          <p:cNvGrpSpPr>
            <a:grpSpLocks/>
          </p:cNvGrpSpPr>
          <p:nvPr/>
        </p:nvGrpSpPr>
        <p:grpSpPr bwMode="auto">
          <a:xfrm>
            <a:off x="9624804" y="3212133"/>
            <a:ext cx="1686883" cy="288135"/>
            <a:chOff x="1252568" y="3390899"/>
            <a:chExt cx="1889117" cy="616330"/>
          </a:xfrm>
        </p:grpSpPr>
        <p:sp>
          <p:nvSpPr>
            <p:cNvPr id="152" name="61 Rectángulo redondeado">
              <a:extLst>
                <a:ext uri="{FF2B5EF4-FFF2-40B4-BE49-F238E27FC236}">
                  <a16:creationId xmlns:a16="http://schemas.microsoft.com/office/drawing/2014/main" id="{341A8F8B-79AE-0C32-5E59-03F9FBA0FC1B}"/>
                </a:ext>
              </a:extLst>
            </p:cNvPr>
            <p:cNvSpPr/>
            <p:nvPr/>
          </p:nvSpPr>
          <p:spPr bwMode="auto">
            <a:xfrm>
              <a:off x="1252568" y="3390899"/>
              <a:ext cx="940345" cy="6163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 95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61 Rectángulo redondeado">
              <a:extLst>
                <a:ext uri="{FF2B5EF4-FFF2-40B4-BE49-F238E27FC236}">
                  <a16:creationId xmlns:a16="http://schemas.microsoft.com/office/drawing/2014/main" id="{DA10B060-B93C-CDEC-86C1-96E3E5460F59}"/>
                </a:ext>
              </a:extLst>
            </p:cNvPr>
            <p:cNvSpPr/>
            <p:nvPr/>
          </p:nvSpPr>
          <p:spPr bwMode="auto">
            <a:xfrm>
              <a:off x="2280806" y="3485188"/>
              <a:ext cx="860879" cy="43235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61.5</a:t>
              </a:r>
            </a:p>
          </p:txBody>
        </p:sp>
      </p:grpSp>
      <p:grpSp>
        <p:nvGrpSpPr>
          <p:cNvPr id="154" name="96 Grupo">
            <a:extLst>
              <a:ext uri="{FF2B5EF4-FFF2-40B4-BE49-F238E27FC236}">
                <a16:creationId xmlns:a16="http://schemas.microsoft.com/office/drawing/2014/main" id="{ED42818F-2EAC-25BB-7E42-6003E38C6E7D}"/>
              </a:ext>
            </a:extLst>
          </p:cNvPr>
          <p:cNvGrpSpPr>
            <a:grpSpLocks/>
          </p:cNvGrpSpPr>
          <p:nvPr/>
        </p:nvGrpSpPr>
        <p:grpSpPr bwMode="auto">
          <a:xfrm>
            <a:off x="9567301" y="4180289"/>
            <a:ext cx="1762142" cy="288135"/>
            <a:chOff x="1252568" y="3390899"/>
            <a:chExt cx="1889117" cy="616330"/>
          </a:xfrm>
        </p:grpSpPr>
        <p:sp>
          <p:nvSpPr>
            <p:cNvPr id="155" name="61 Rectángulo redondeado">
              <a:extLst>
                <a:ext uri="{FF2B5EF4-FFF2-40B4-BE49-F238E27FC236}">
                  <a16:creationId xmlns:a16="http://schemas.microsoft.com/office/drawing/2014/main" id="{3EFF7E6B-BCFE-0CC8-57D7-C97BC65C81D5}"/>
                </a:ext>
              </a:extLst>
            </p:cNvPr>
            <p:cNvSpPr/>
            <p:nvPr/>
          </p:nvSpPr>
          <p:spPr bwMode="auto">
            <a:xfrm>
              <a:off x="1252568" y="3390899"/>
              <a:ext cx="940524" cy="6163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 28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61 Rectángulo redondeado">
              <a:extLst>
                <a:ext uri="{FF2B5EF4-FFF2-40B4-BE49-F238E27FC236}">
                  <a16:creationId xmlns:a16="http://schemas.microsoft.com/office/drawing/2014/main" id="{0996D758-3FBD-F0DA-1E6E-2E212708474E}"/>
                </a:ext>
              </a:extLst>
            </p:cNvPr>
            <p:cNvSpPr/>
            <p:nvPr/>
          </p:nvSpPr>
          <p:spPr bwMode="auto">
            <a:xfrm>
              <a:off x="2280690" y="3485188"/>
              <a:ext cx="860995" cy="43235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13.5</a:t>
              </a:r>
            </a:p>
          </p:txBody>
        </p:sp>
      </p:grpSp>
      <p:grpSp>
        <p:nvGrpSpPr>
          <p:cNvPr id="157" name="99 Grupo">
            <a:extLst>
              <a:ext uri="{FF2B5EF4-FFF2-40B4-BE49-F238E27FC236}">
                <a16:creationId xmlns:a16="http://schemas.microsoft.com/office/drawing/2014/main" id="{D9583232-03A7-84C7-EF2B-A8A3983B7773}"/>
              </a:ext>
            </a:extLst>
          </p:cNvPr>
          <p:cNvGrpSpPr>
            <a:grpSpLocks/>
          </p:cNvGrpSpPr>
          <p:nvPr/>
        </p:nvGrpSpPr>
        <p:grpSpPr bwMode="auto">
          <a:xfrm>
            <a:off x="988617" y="2962817"/>
            <a:ext cx="1499810" cy="252656"/>
            <a:chOff x="5650612" y="2459678"/>
            <a:chExt cx="1470069" cy="577786"/>
          </a:xfrm>
        </p:grpSpPr>
        <p:sp>
          <p:nvSpPr>
            <p:cNvPr id="158" name="61 Rectángulo redondeado">
              <a:extLst>
                <a:ext uri="{FF2B5EF4-FFF2-40B4-BE49-F238E27FC236}">
                  <a16:creationId xmlns:a16="http://schemas.microsoft.com/office/drawing/2014/main" id="{E54F29FC-9B16-DA87-81D5-A1B42C9770A8}"/>
                </a:ext>
              </a:extLst>
            </p:cNvPr>
            <p:cNvSpPr/>
            <p:nvPr/>
          </p:nvSpPr>
          <p:spPr bwMode="auto">
            <a:xfrm>
              <a:off x="5650612" y="2467053"/>
              <a:ext cx="869396" cy="57041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 35.0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61 Rectángulo redondeado">
              <a:extLst>
                <a:ext uri="{FF2B5EF4-FFF2-40B4-BE49-F238E27FC236}">
                  <a16:creationId xmlns:a16="http://schemas.microsoft.com/office/drawing/2014/main" id="{EBB8531F-9062-5589-9744-1DB6DFD88841}"/>
                </a:ext>
              </a:extLst>
            </p:cNvPr>
            <p:cNvSpPr/>
            <p:nvPr/>
          </p:nvSpPr>
          <p:spPr bwMode="auto">
            <a:xfrm>
              <a:off x="6568483" y="2459678"/>
              <a:ext cx="552198" cy="57532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46.7</a:t>
              </a:r>
            </a:p>
          </p:txBody>
        </p:sp>
      </p:grpSp>
      <p:grpSp>
        <p:nvGrpSpPr>
          <p:cNvPr id="160" name="99 Grupo">
            <a:extLst>
              <a:ext uri="{FF2B5EF4-FFF2-40B4-BE49-F238E27FC236}">
                <a16:creationId xmlns:a16="http://schemas.microsoft.com/office/drawing/2014/main" id="{1BC6058E-94A1-DDA1-259C-2CD74E25BA76}"/>
              </a:ext>
            </a:extLst>
          </p:cNvPr>
          <p:cNvGrpSpPr>
            <a:grpSpLocks/>
          </p:cNvGrpSpPr>
          <p:nvPr/>
        </p:nvGrpSpPr>
        <p:grpSpPr bwMode="auto">
          <a:xfrm>
            <a:off x="950402" y="3841170"/>
            <a:ext cx="1507335" cy="235454"/>
            <a:chOff x="5650612" y="2638896"/>
            <a:chExt cx="1470069" cy="536840"/>
          </a:xfrm>
        </p:grpSpPr>
        <p:sp>
          <p:nvSpPr>
            <p:cNvPr id="161" name="61 Rectángulo redondeado">
              <a:extLst>
                <a:ext uri="{FF2B5EF4-FFF2-40B4-BE49-F238E27FC236}">
                  <a16:creationId xmlns:a16="http://schemas.microsoft.com/office/drawing/2014/main" id="{D13CFA92-1E23-50F8-5352-D853982CE522}"/>
                </a:ext>
              </a:extLst>
            </p:cNvPr>
            <p:cNvSpPr/>
            <p:nvPr/>
          </p:nvSpPr>
          <p:spPr bwMode="auto">
            <a:xfrm>
              <a:off x="5650612" y="2648701"/>
              <a:ext cx="869249" cy="527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 35.0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61 Rectángulo redondeado">
              <a:extLst>
                <a:ext uri="{FF2B5EF4-FFF2-40B4-BE49-F238E27FC236}">
                  <a16:creationId xmlns:a16="http://schemas.microsoft.com/office/drawing/2014/main" id="{4F5ADC8D-3CB6-BD10-9885-6AD6D4D2EAD3}"/>
                </a:ext>
              </a:extLst>
            </p:cNvPr>
            <p:cNvSpPr/>
            <p:nvPr/>
          </p:nvSpPr>
          <p:spPr bwMode="auto">
            <a:xfrm>
              <a:off x="6568095" y="2638896"/>
              <a:ext cx="552586" cy="45187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35.6</a:t>
              </a:r>
            </a:p>
          </p:txBody>
        </p:sp>
      </p:grpSp>
      <p:grpSp>
        <p:nvGrpSpPr>
          <p:cNvPr id="163" name="99 Grupo">
            <a:extLst>
              <a:ext uri="{FF2B5EF4-FFF2-40B4-BE49-F238E27FC236}">
                <a16:creationId xmlns:a16="http://schemas.microsoft.com/office/drawing/2014/main" id="{83181279-E4DE-A315-236E-7DE0F0209681}"/>
              </a:ext>
            </a:extLst>
          </p:cNvPr>
          <p:cNvGrpSpPr>
            <a:grpSpLocks/>
          </p:cNvGrpSpPr>
          <p:nvPr/>
        </p:nvGrpSpPr>
        <p:grpSpPr bwMode="auto">
          <a:xfrm>
            <a:off x="976205" y="4611386"/>
            <a:ext cx="1507335" cy="251581"/>
            <a:chOff x="5650612" y="2638896"/>
            <a:chExt cx="1470069" cy="576062"/>
          </a:xfrm>
        </p:grpSpPr>
        <p:sp>
          <p:nvSpPr>
            <p:cNvPr id="164" name="61 Rectángulo redondeado">
              <a:extLst>
                <a:ext uri="{FF2B5EF4-FFF2-40B4-BE49-F238E27FC236}">
                  <a16:creationId xmlns:a16="http://schemas.microsoft.com/office/drawing/2014/main" id="{8F221221-CC0E-1C39-445E-6B605B161A25}"/>
                </a:ext>
              </a:extLst>
            </p:cNvPr>
            <p:cNvSpPr/>
            <p:nvPr/>
          </p:nvSpPr>
          <p:spPr bwMode="auto">
            <a:xfrm>
              <a:off x="5650612" y="2648743"/>
              <a:ext cx="869249" cy="52682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 85.0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61 Rectángulo redondeado">
              <a:extLst>
                <a:ext uri="{FF2B5EF4-FFF2-40B4-BE49-F238E27FC236}">
                  <a16:creationId xmlns:a16="http://schemas.microsoft.com/office/drawing/2014/main" id="{C95D04A9-4135-0F07-4371-4CA25A081464}"/>
                </a:ext>
              </a:extLst>
            </p:cNvPr>
            <p:cNvSpPr/>
            <p:nvPr/>
          </p:nvSpPr>
          <p:spPr bwMode="auto">
            <a:xfrm>
              <a:off x="6568095" y="2638896"/>
              <a:ext cx="552586" cy="57606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146.0</a:t>
              </a:r>
            </a:p>
          </p:txBody>
        </p:sp>
      </p:grpSp>
      <p:grpSp>
        <p:nvGrpSpPr>
          <p:cNvPr id="166" name="99 Grupo">
            <a:extLst>
              <a:ext uri="{FF2B5EF4-FFF2-40B4-BE49-F238E27FC236}">
                <a16:creationId xmlns:a16="http://schemas.microsoft.com/office/drawing/2014/main" id="{FC014E60-B2E1-A816-42D6-AADE6522B3B7}"/>
              </a:ext>
            </a:extLst>
          </p:cNvPr>
          <p:cNvGrpSpPr>
            <a:grpSpLocks/>
          </p:cNvGrpSpPr>
          <p:nvPr/>
        </p:nvGrpSpPr>
        <p:grpSpPr bwMode="auto">
          <a:xfrm>
            <a:off x="1035745" y="5464179"/>
            <a:ext cx="1507335" cy="234378"/>
            <a:chOff x="5650612" y="2638898"/>
            <a:chExt cx="1470069" cy="536671"/>
          </a:xfrm>
        </p:grpSpPr>
        <p:sp>
          <p:nvSpPr>
            <p:cNvPr id="167" name="61 Rectángulo redondeado">
              <a:extLst>
                <a:ext uri="{FF2B5EF4-FFF2-40B4-BE49-F238E27FC236}">
                  <a16:creationId xmlns:a16="http://schemas.microsoft.com/office/drawing/2014/main" id="{C7D8DA7B-0743-7BBF-3D76-50036226CD9D}"/>
                </a:ext>
              </a:extLst>
            </p:cNvPr>
            <p:cNvSpPr/>
            <p:nvPr/>
          </p:nvSpPr>
          <p:spPr bwMode="auto">
            <a:xfrm>
              <a:off x="5650612" y="2648743"/>
              <a:ext cx="869249" cy="52682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 85.0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61 Rectángulo redondeado">
              <a:extLst>
                <a:ext uri="{FF2B5EF4-FFF2-40B4-BE49-F238E27FC236}">
                  <a16:creationId xmlns:a16="http://schemas.microsoft.com/office/drawing/2014/main" id="{AC727F91-DC26-965B-EE42-6FD691ADF2B5}"/>
                </a:ext>
              </a:extLst>
            </p:cNvPr>
            <p:cNvSpPr/>
            <p:nvPr/>
          </p:nvSpPr>
          <p:spPr bwMode="auto">
            <a:xfrm>
              <a:off x="6568094" y="2638898"/>
              <a:ext cx="552587" cy="40951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56.3</a:t>
              </a:r>
            </a:p>
          </p:txBody>
        </p:sp>
      </p:grpSp>
      <p:grpSp>
        <p:nvGrpSpPr>
          <p:cNvPr id="169" name="96 Grupo">
            <a:extLst>
              <a:ext uri="{FF2B5EF4-FFF2-40B4-BE49-F238E27FC236}">
                <a16:creationId xmlns:a16="http://schemas.microsoft.com/office/drawing/2014/main" id="{5B57EEA9-46F3-8E89-849C-2D803FE6744E}"/>
              </a:ext>
            </a:extLst>
          </p:cNvPr>
          <p:cNvGrpSpPr>
            <a:grpSpLocks/>
          </p:cNvGrpSpPr>
          <p:nvPr/>
        </p:nvGrpSpPr>
        <p:grpSpPr bwMode="auto">
          <a:xfrm>
            <a:off x="6585350" y="4555496"/>
            <a:ext cx="1752466" cy="289210"/>
            <a:chOff x="1252568" y="3390899"/>
            <a:chExt cx="1889117" cy="616330"/>
          </a:xfrm>
        </p:grpSpPr>
        <p:sp>
          <p:nvSpPr>
            <p:cNvPr id="170" name="61 Rectángulo redondeado">
              <a:extLst>
                <a:ext uri="{FF2B5EF4-FFF2-40B4-BE49-F238E27FC236}">
                  <a16:creationId xmlns:a16="http://schemas.microsoft.com/office/drawing/2014/main" id="{8BD00995-F8F5-A455-FC4D-686805ABDCCD}"/>
                </a:ext>
              </a:extLst>
            </p:cNvPr>
            <p:cNvSpPr/>
            <p:nvPr/>
          </p:nvSpPr>
          <p:spPr bwMode="auto">
            <a:xfrm>
              <a:off x="1252568" y="3390899"/>
              <a:ext cx="939923" cy="6163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 80,0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61 Rectángulo redondeado">
              <a:extLst>
                <a:ext uri="{FF2B5EF4-FFF2-40B4-BE49-F238E27FC236}">
                  <a16:creationId xmlns:a16="http://schemas.microsoft.com/office/drawing/2014/main" id="{A98B1347-AFBD-2879-F599-7BDF35522AB2}"/>
                </a:ext>
              </a:extLst>
            </p:cNvPr>
            <p:cNvSpPr/>
            <p:nvPr/>
          </p:nvSpPr>
          <p:spPr bwMode="auto">
            <a:xfrm>
              <a:off x="2280573" y="3487129"/>
              <a:ext cx="861112" cy="43074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83.3</a:t>
              </a:r>
            </a:p>
          </p:txBody>
        </p:sp>
      </p:grpSp>
      <p:grpSp>
        <p:nvGrpSpPr>
          <p:cNvPr id="172" name="96 Grupo">
            <a:extLst>
              <a:ext uri="{FF2B5EF4-FFF2-40B4-BE49-F238E27FC236}">
                <a16:creationId xmlns:a16="http://schemas.microsoft.com/office/drawing/2014/main" id="{ED11EDA9-6952-B463-0E12-3C3DE3CD52AA}"/>
              </a:ext>
            </a:extLst>
          </p:cNvPr>
          <p:cNvGrpSpPr>
            <a:grpSpLocks/>
          </p:cNvGrpSpPr>
          <p:nvPr/>
        </p:nvGrpSpPr>
        <p:grpSpPr bwMode="auto">
          <a:xfrm>
            <a:off x="9423233" y="5181676"/>
            <a:ext cx="2042751" cy="291361"/>
            <a:chOff x="1101343" y="3390897"/>
            <a:chExt cx="2040342" cy="623189"/>
          </a:xfrm>
        </p:grpSpPr>
        <p:sp>
          <p:nvSpPr>
            <p:cNvPr id="173" name="61 Rectángulo redondeado">
              <a:extLst>
                <a:ext uri="{FF2B5EF4-FFF2-40B4-BE49-F238E27FC236}">
                  <a16:creationId xmlns:a16="http://schemas.microsoft.com/office/drawing/2014/main" id="{326F2F58-7B60-7B99-74AB-781A52166231}"/>
                </a:ext>
              </a:extLst>
            </p:cNvPr>
            <p:cNvSpPr/>
            <p:nvPr/>
          </p:nvSpPr>
          <p:spPr bwMode="auto">
            <a:xfrm>
              <a:off x="1101343" y="3390897"/>
              <a:ext cx="1091640" cy="6231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2.50 – 4.00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61 Rectángulo redondeado">
              <a:extLst>
                <a:ext uri="{FF2B5EF4-FFF2-40B4-BE49-F238E27FC236}">
                  <a16:creationId xmlns:a16="http://schemas.microsoft.com/office/drawing/2014/main" id="{C36C3708-89FA-527A-C6D4-A389F946EA53}"/>
                </a:ext>
              </a:extLst>
            </p:cNvPr>
            <p:cNvSpPr/>
            <p:nvPr/>
          </p:nvSpPr>
          <p:spPr bwMode="auto">
            <a:xfrm>
              <a:off x="2280591" y="3485180"/>
              <a:ext cx="861094" cy="43232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2.2</a:t>
              </a:r>
            </a:p>
          </p:txBody>
        </p:sp>
      </p:grpSp>
      <p:sp>
        <p:nvSpPr>
          <p:cNvPr id="175" name="34 CuadroTexto"/>
          <p:cNvSpPr txBox="1">
            <a:spLocks noChangeArrowheads="1"/>
          </p:cNvSpPr>
          <p:nvPr/>
        </p:nvSpPr>
        <p:spPr bwMode="auto">
          <a:xfrm>
            <a:off x="72067" y="252414"/>
            <a:ext cx="8091545" cy="73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altLang="es-MX" sz="2400" b="1" dirty="0">
                <a:solidFill>
                  <a:schemeClr val="tx1"/>
                </a:solidFill>
              </a:rPr>
              <a:t>Atención en Segundo Nivel de Atención</a:t>
            </a:r>
          </a:p>
          <a:p>
            <a:pPr algn="ctr">
              <a:defRPr/>
            </a:pPr>
            <a:r>
              <a:rPr lang="es-MX" sz="2000" dirty="0">
                <a:solidFill>
                  <a:srgbClr val="1E4236"/>
                </a:solidFill>
                <a:latin typeface="Montserrat SemiBold"/>
                <a:cs typeface="Montserrat SemiBold"/>
              </a:rPr>
              <a:t>Datos al Mes de Febrero 2025</a:t>
            </a:r>
          </a:p>
        </p:txBody>
      </p:sp>
      <p:sp>
        <p:nvSpPr>
          <p:cNvPr id="69" name="135 Rectángulo redondeado">
            <a:extLst>
              <a:ext uri="{FF2B5EF4-FFF2-40B4-BE49-F238E27FC236}">
                <a16:creationId xmlns:a16="http://schemas.microsoft.com/office/drawing/2014/main" id="{513279B4-15AA-27B0-0A8D-7C2437C3C814}"/>
              </a:ext>
            </a:extLst>
          </p:cNvPr>
          <p:cNvSpPr/>
          <p:nvPr/>
        </p:nvSpPr>
        <p:spPr bwMode="auto">
          <a:xfrm>
            <a:off x="6304620" y="5117933"/>
            <a:ext cx="2269244" cy="58062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10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ocupación de salas quirúrgicas en fin de semana</a:t>
            </a:r>
            <a:endParaRPr lang="es-ES" sz="1016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0" name="96 Grupo">
            <a:extLst>
              <a:ext uri="{FF2B5EF4-FFF2-40B4-BE49-F238E27FC236}">
                <a16:creationId xmlns:a16="http://schemas.microsoft.com/office/drawing/2014/main" id="{4E71B004-DF39-3B75-C0B6-89A406C9F537}"/>
              </a:ext>
            </a:extLst>
          </p:cNvPr>
          <p:cNvGrpSpPr>
            <a:grpSpLocks/>
          </p:cNvGrpSpPr>
          <p:nvPr/>
        </p:nvGrpSpPr>
        <p:grpSpPr bwMode="auto">
          <a:xfrm>
            <a:off x="6572293" y="5769168"/>
            <a:ext cx="1744662" cy="289210"/>
            <a:chOff x="1262132" y="3390899"/>
            <a:chExt cx="1879553" cy="616330"/>
          </a:xfrm>
        </p:grpSpPr>
        <p:sp>
          <p:nvSpPr>
            <p:cNvPr id="71" name="61 Rectángulo redondeado">
              <a:extLst>
                <a:ext uri="{FF2B5EF4-FFF2-40B4-BE49-F238E27FC236}">
                  <a16:creationId xmlns:a16="http://schemas.microsoft.com/office/drawing/2014/main" id="{E51EDE28-BAF4-157A-90A0-0F3688F08D0B}"/>
                </a:ext>
              </a:extLst>
            </p:cNvPr>
            <p:cNvSpPr/>
            <p:nvPr/>
          </p:nvSpPr>
          <p:spPr bwMode="auto">
            <a:xfrm>
              <a:off x="1262132" y="3390899"/>
              <a:ext cx="940505" cy="6163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 75.0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61 Rectángulo redondeado">
              <a:extLst>
                <a:ext uri="{FF2B5EF4-FFF2-40B4-BE49-F238E27FC236}">
                  <a16:creationId xmlns:a16="http://schemas.microsoft.com/office/drawing/2014/main" id="{AAF2167A-5FB7-286E-67DC-EC4D7B628C8D}"/>
                </a:ext>
              </a:extLst>
            </p:cNvPr>
            <p:cNvSpPr/>
            <p:nvPr/>
          </p:nvSpPr>
          <p:spPr bwMode="auto">
            <a:xfrm>
              <a:off x="2279942" y="3487129"/>
              <a:ext cx="861743" cy="43074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50.5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8323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E3BB-8B3D-3C60-ECAB-9C14C14B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37 Conector recto de flecha">
            <a:extLst>
              <a:ext uri="{FF2B5EF4-FFF2-40B4-BE49-F238E27FC236}">
                <a16:creationId xmlns:a16="http://schemas.microsoft.com/office/drawing/2014/main" id="{D8E50358-A661-F12B-F7EE-B065987DAC5E}"/>
              </a:ext>
            </a:extLst>
          </p:cNvPr>
          <p:cNvCxnSpPr/>
          <p:nvPr/>
        </p:nvCxnSpPr>
        <p:spPr>
          <a:xfrm>
            <a:off x="36555" y="1985571"/>
            <a:ext cx="12052233" cy="0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37 Conector recto de flecha">
            <a:extLst>
              <a:ext uri="{FF2B5EF4-FFF2-40B4-BE49-F238E27FC236}">
                <a16:creationId xmlns:a16="http://schemas.microsoft.com/office/drawing/2014/main" id="{F335BDCF-5B6D-D570-C103-1126B55CF689}"/>
              </a:ext>
            </a:extLst>
          </p:cNvPr>
          <p:cNvCxnSpPr/>
          <p:nvPr/>
        </p:nvCxnSpPr>
        <p:spPr>
          <a:xfrm>
            <a:off x="9210163" y="1913491"/>
            <a:ext cx="0" cy="4198391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67 CuadroTexto">
            <a:extLst>
              <a:ext uri="{FF2B5EF4-FFF2-40B4-BE49-F238E27FC236}">
                <a16:creationId xmlns:a16="http://schemas.microsoft.com/office/drawing/2014/main" id="{3DC66DA3-40DF-65D4-FDED-526C0DD088B4}"/>
              </a:ext>
            </a:extLst>
          </p:cNvPr>
          <p:cNvSpPr txBox="1"/>
          <p:nvPr/>
        </p:nvSpPr>
        <p:spPr bwMode="auto">
          <a:xfrm>
            <a:off x="142043" y="2309548"/>
            <a:ext cx="4190260" cy="38058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22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Promedio de consultas por hora/médico en los servicios de Medicina Física y Rehabilitación en los tres niveles de atención</a:t>
            </a:r>
          </a:p>
        </p:txBody>
      </p:sp>
      <p:cxnSp>
        <p:nvCxnSpPr>
          <p:cNvPr id="11" name="37 Conector recto de flecha">
            <a:extLst>
              <a:ext uri="{FF2B5EF4-FFF2-40B4-BE49-F238E27FC236}">
                <a16:creationId xmlns:a16="http://schemas.microsoft.com/office/drawing/2014/main" id="{C93FDD06-B6D6-B242-E6A1-BC3EED5A8005}"/>
              </a:ext>
            </a:extLst>
          </p:cNvPr>
          <p:cNvCxnSpPr/>
          <p:nvPr/>
        </p:nvCxnSpPr>
        <p:spPr>
          <a:xfrm>
            <a:off x="4634160" y="2014266"/>
            <a:ext cx="0" cy="4198391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9 CuadroTexto">
            <a:extLst>
              <a:ext uri="{FF2B5EF4-FFF2-40B4-BE49-F238E27FC236}">
                <a16:creationId xmlns:a16="http://schemas.microsoft.com/office/drawing/2014/main" id="{86B5BBA4-81A5-047F-3D5F-5D42EDC1F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947" y="1714375"/>
            <a:ext cx="1928787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 Física Y Rehabilitación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53 CuadroTexto">
            <a:extLst>
              <a:ext uri="{FF2B5EF4-FFF2-40B4-BE49-F238E27FC236}">
                <a16:creationId xmlns:a16="http://schemas.microsoft.com/office/drawing/2014/main" id="{9A06B8B2-A0F5-8C99-7520-EEA6E87EA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571" y="1714375"/>
            <a:ext cx="2096508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Medica de Atención Ambulatoria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67 CuadroTexto">
            <a:extLst>
              <a:ext uri="{FF2B5EF4-FFF2-40B4-BE49-F238E27FC236}">
                <a16:creationId xmlns:a16="http://schemas.microsoft.com/office/drawing/2014/main" id="{205000B4-717D-2952-88A9-57863E2EEE75}"/>
              </a:ext>
            </a:extLst>
          </p:cNvPr>
          <p:cNvSpPr txBox="1"/>
          <p:nvPr/>
        </p:nvSpPr>
        <p:spPr bwMode="auto">
          <a:xfrm>
            <a:off x="142043" y="3169213"/>
            <a:ext cx="4190260" cy="49456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23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Índice de subsecuencia en la Consulta de Medicina de Rehabilitación en Unidades de Servicios Médicos de los tres niveles de Atención.</a:t>
            </a:r>
          </a:p>
        </p:txBody>
      </p:sp>
      <p:sp>
        <p:nvSpPr>
          <p:cNvPr id="18" name="67 CuadroTexto">
            <a:extLst>
              <a:ext uri="{FF2B5EF4-FFF2-40B4-BE49-F238E27FC236}">
                <a16:creationId xmlns:a16="http://schemas.microsoft.com/office/drawing/2014/main" id="{B28F56A4-81B3-D337-0385-0ECE5160D225}"/>
              </a:ext>
            </a:extLst>
          </p:cNvPr>
          <p:cNvSpPr txBox="1"/>
          <p:nvPr/>
        </p:nvSpPr>
        <p:spPr bwMode="auto">
          <a:xfrm>
            <a:off x="142043" y="4111774"/>
            <a:ext cx="4092606" cy="40695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24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Promedio de Sesiones de Fisioterapia por Terapista Físico por día en Unidades Médicas de los tres niveles de atención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9428085" y="2311531"/>
            <a:ext cx="2442760" cy="527659"/>
            <a:chOff x="9632273" y="1583535"/>
            <a:chExt cx="2460522" cy="527659"/>
          </a:xfrm>
        </p:grpSpPr>
        <p:sp>
          <p:nvSpPr>
            <p:cNvPr id="29" name="81 Rectángulo redondeado">
              <a:extLst>
                <a:ext uri="{FF2B5EF4-FFF2-40B4-BE49-F238E27FC236}">
                  <a16:creationId xmlns:a16="http://schemas.microsoft.com/office/drawing/2014/main" id="{DEB68A8B-A961-DED7-C0D4-81D5968CD1DE}"/>
                </a:ext>
              </a:extLst>
            </p:cNvPr>
            <p:cNvSpPr/>
            <p:nvPr/>
          </p:nvSpPr>
          <p:spPr bwMode="auto">
            <a:xfrm>
              <a:off x="9632273" y="1583535"/>
              <a:ext cx="2456516" cy="527659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542813">
                <a:defRPr/>
              </a:pPr>
              <a:r>
                <a:rPr lang="es-MX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CUSN 25. </a:t>
              </a:r>
              <a:r>
                <a:rPr lang="es-MX" sz="1016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Razón de muerte materna hospitalaria por 100,00 nacidos vivos</a:t>
              </a:r>
              <a:endPara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29 Rectángulo">
              <a:extLst>
                <a:ext uri="{FF2B5EF4-FFF2-40B4-BE49-F238E27FC236}">
                  <a16:creationId xmlns:a16="http://schemas.microsoft.com/office/drawing/2014/main" id="{C534E0FD-33BA-AFB8-85C8-7BBA7B517544}"/>
                </a:ext>
              </a:extLst>
            </p:cNvPr>
            <p:cNvSpPr/>
            <p:nvPr/>
          </p:nvSpPr>
          <p:spPr>
            <a:xfrm>
              <a:off x="11891970" y="1952206"/>
              <a:ext cx="200825" cy="14041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5</a:t>
              </a:r>
            </a:p>
          </p:txBody>
        </p:sp>
      </p:grpSp>
      <p:grpSp>
        <p:nvGrpSpPr>
          <p:cNvPr id="31" name="2 Grupo">
            <a:extLst>
              <a:ext uri="{FF2B5EF4-FFF2-40B4-BE49-F238E27FC236}">
                <a16:creationId xmlns:a16="http://schemas.microsoft.com/office/drawing/2014/main" id="{9A82F5C5-27C6-98E3-8A1B-2F86F52AD329}"/>
              </a:ext>
            </a:extLst>
          </p:cNvPr>
          <p:cNvGrpSpPr>
            <a:grpSpLocks/>
          </p:cNvGrpSpPr>
          <p:nvPr/>
        </p:nvGrpSpPr>
        <p:grpSpPr bwMode="auto">
          <a:xfrm>
            <a:off x="9428087" y="3532018"/>
            <a:ext cx="2436212" cy="438654"/>
            <a:chOff x="14504197" y="4595114"/>
            <a:chExt cx="3345653" cy="648072"/>
          </a:xfrm>
        </p:grpSpPr>
        <p:sp>
          <p:nvSpPr>
            <p:cNvPr id="32" name="81 Rectángulo redondeado">
              <a:extLst>
                <a:ext uri="{FF2B5EF4-FFF2-40B4-BE49-F238E27FC236}">
                  <a16:creationId xmlns:a16="http://schemas.microsoft.com/office/drawing/2014/main" id="{87F78079-A238-D12F-6BD1-9AA77C27F82E}"/>
                </a:ext>
              </a:extLst>
            </p:cNvPr>
            <p:cNvSpPr/>
            <p:nvPr/>
          </p:nvSpPr>
          <p:spPr bwMode="auto">
            <a:xfrm>
              <a:off x="14504197" y="4595114"/>
              <a:ext cx="3345653" cy="648072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542813">
                <a:defRPr/>
              </a:pPr>
              <a:r>
                <a:rPr lang="es-MX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CUSN 26 </a:t>
              </a:r>
              <a:r>
                <a:rPr lang="es-MX" sz="1016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Tasa de mortalidad perinatal por 1,000 nacimientos</a:t>
              </a:r>
              <a:endPara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32 Rectángulo">
              <a:extLst>
                <a:ext uri="{FF2B5EF4-FFF2-40B4-BE49-F238E27FC236}">
                  <a16:creationId xmlns:a16="http://schemas.microsoft.com/office/drawing/2014/main" id="{D07FB767-68DD-B77D-6DF8-6AA6737D65DC}"/>
                </a:ext>
              </a:extLst>
            </p:cNvPr>
            <p:cNvSpPr/>
            <p:nvPr/>
          </p:nvSpPr>
          <p:spPr>
            <a:xfrm>
              <a:off x="17542176" y="5006995"/>
              <a:ext cx="296530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5</a:t>
              </a:r>
            </a:p>
          </p:txBody>
        </p:sp>
      </p:grpSp>
      <p:grpSp>
        <p:nvGrpSpPr>
          <p:cNvPr id="34" name="3 Grupo">
            <a:extLst>
              <a:ext uri="{FF2B5EF4-FFF2-40B4-BE49-F238E27FC236}">
                <a16:creationId xmlns:a16="http://schemas.microsoft.com/office/drawing/2014/main" id="{D17BE50A-D73E-8927-E806-8E262477229D}"/>
              </a:ext>
            </a:extLst>
          </p:cNvPr>
          <p:cNvGrpSpPr>
            <a:grpSpLocks/>
          </p:cNvGrpSpPr>
          <p:nvPr/>
        </p:nvGrpSpPr>
        <p:grpSpPr bwMode="auto">
          <a:xfrm>
            <a:off x="9428088" y="4562199"/>
            <a:ext cx="2429075" cy="462540"/>
            <a:chOff x="14504482" y="6328680"/>
            <a:chExt cx="3330999" cy="683919"/>
          </a:xfrm>
        </p:grpSpPr>
        <p:sp>
          <p:nvSpPr>
            <p:cNvPr id="35" name="81 Rectángulo redondeado">
              <a:extLst>
                <a:ext uri="{FF2B5EF4-FFF2-40B4-BE49-F238E27FC236}">
                  <a16:creationId xmlns:a16="http://schemas.microsoft.com/office/drawing/2014/main" id="{4918E0D3-26DA-3BF2-9211-C4AFFBBDB618}"/>
                </a:ext>
              </a:extLst>
            </p:cNvPr>
            <p:cNvSpPr/>
            <p:nvPr/>
          </p:nvSpPr>
          <p:spPr bwMode="auto">
            <a:xfrm>
              <a:off x="14504482" y="6328680"/>
              <a:ext cx="3330999" cy="683919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542813">
                <a:defRPr/>
              </a:pPr>
              <a:r>
                <a:rPr lang="es-MX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CUSN 27 </a:t>
              </a:r>
              <a:r>
                <a:rPr lang="es-MX" sz="1016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Tasa de mortalidad neonatal por 1,000 nacidos vivos</a:t>
              </a:r>
              <a:endPara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35 Rectángulo">
              <a:extLst>
                <a:ext uri="{FF2B5EF4-FFF2-40B4-BE49-F238E27FC236}">
                  <a16:creationId xmlns:a16="http://schemas.microsoft.com/office/drawing/2014/main" id="{104914B2-910A-7D0B-86C1-61B74B215287}"/>
                </a:ext>
              </a:extLst>
            </p:cNvPr>
            <p:cNvSpPr/>
            <p:nvPr/>
          </p:nvSpPr>
          <p:spPr>
            <a:xfrm>
              <a:off x="17538950" y="6777662"/>
              <a:ext cx="296531" cy="20733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5</a:t>
              </a:r>
            </a:p>
          </p:txBody>
        </p:sp>
      </p:grpSp>
      <p:sp>
        <p:nvSpPr>
          <p:cNvPr id="37" name="53 CuadroTexto">
            <a:extLst>
              <a:ext uri="{FF2B5EF4-FFF2-40B4-BE49-F238E27FC236}">
                <a16:creationId xmlns:a16="http://schemas.microsoft.com/office/drawing/2014/main" id="{CF7B13C9-BC47-2BB1-1566-36EE74FF0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1711" y="1708563"/>
            <a:ext cx="2096508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 de Mortalidad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99 Grupo">
            <a:extLst>
              <a:ext uri="{FF2B5EF4-FFF2-40B4-BE49-F238E27FC236}">
                <a16:creationId xmlns:a16="http://schemas.microsoft.com/office/drawing/2014/main" id="{1BC6058E-94A1-DDA1-259C-2CD74E25BA76}"/>
              </a:ext>
            </a:extLst>
          </p:cNvPr>
          <p:cNvGrpSpPr>
            <a:grpSpLocks/>
          </p:cNvGrpSpPr>
          <p:nvPr/>
        </p:nvGrpSpPr>
        <p:grpSpPr bwMode="auto">
          <a:xfrm>
            <a:off x="1438182" y="2776229"/>
            <a:ext cx="1740024" cy="252656"/>
            <a:chOff x="5502674" y="2618657"/>
            <a:chExt cx="1697005" cy="576063"/>
          </a:xfrm>
        </p:grpSpPr>
        <p:sp>
          <p:nvSpPr>
            <p:cNvPr id="63" name="61 Rectángulo redondeado">
              <a:extLst>
                <a:ext uri="{FF2B5EF4-FFF2-40B4-BE49-F238E27FC236}">
                  <a16:creationId xmlns:a16="http://schemas.microsoft.com/office/drawing/2014/main" id="{D13CFA92-1E23-50F8-5352-D853982CE522}"/>
                </a:ext>
              </a:extLst>
            </p:cNvPr>
            <p:cNvSpPr/>
            <p:nvPr/>
          </p:nvSpPr>
          <p:spPr bwMode="auto">
            <a:xfrm>
              <a:off x="5502674" y="2648701"/>
              <a:ext cx="1017187" cy="52703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2.5 – 4.0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61 Rectángulo redondeado">
              <a:extLst>
                <a:ext uri="{FF2B5EF4-FFF2-40B4-BE49-F238E27FC236}">
                  <a16:creationId xmlns:a16="http://schemas.microsoft.com/office/drawing/2014/main" id="{4F5ADC8D-3CB6-BD10-9885-6AD6D4D2EAD3}"/>
                </a:ext>
              </a:extLst>
            </p:cNvPr>
            <p:cNvSpPr/>
            <p:nvPr/>
          </p:nvSpPr>
          <p:spPr bwMode="auto">
            <a:xfrm>
              <a:off x="6568094" y="2618657"/>
              <a:ext cx="631585" cy="57606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2.5</a:t>
              </a:r>
            </a:p>
          </p:txBody>
        </p:sp>
      </p:grpSp>
      <p:grpSp>
        <p:nvGrpSpPr>
          <p:cNvPr id="65" name="99 Grupo">
            <a:extLst>
              <a:ext uri="{FF2B5EF4-FFF2-40B4-BE49-F238E27FC236}">
                <a16:creationId xmlns:a16="http://schemas.microsoft.com/office/drawing/2014/main" id="{83181279-E4DE-A315-236E-7DE0F0209681}"/>
              </a:ext>
            </a:extLst>
          </p:cNvPr>
          <p:cNvGrpSpPr>
            <a:grpSpLocks/>
          </p:cNvGrpSpPr>
          <p:nvPr/>
        </p:nvGrpSpPr>
        <p:grpSpPr bwMode="auto">
          <a:xfrm>
            <a:off x="1405263" y="3742725"/>
            <a:ext cx="1723861" cy="251581"/>
            <a:chOff x="5561485" y="2638896"/>
            <a:chExt cx="1681242" cy="576062"/>
          </a:xfrm>
        </p:grpSpPr>
        <p:sp>
          <p:nvSpPr>
            <p:cNvPr id="66" name="61 Rectángulo redondeado">
              <a:extLst>
                <a:ext uri="{FF2B5EF4-FFF2-40B4-BE49-F238E27FC236}">
                  <a16:creationId xmlns:a16="http://schemas.microsoft.com/office/drawing/2014/main" id="{8F221221-CC0E-1C39-445E-6B605B161A25}"/>
                </a:ext>
              </a:extLst>
            </p:cNvPr>
            <p:cNvSpPr/>
            <p:nvPr/>
          </p:nvSpPr>
          <p:spPr bwMode="auto">
            <a:xfrm>
              <a:off x="5561485" y="2648742"/>
              <a:ext cx="958375" cy="5268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1.0 – 2.0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61 Rectángulo redondeado">
              <a:extLst>
                <a:ext uri="{FF2B5EF4-FFF2-40B4-BE49-F238E27FC236}">
                  <a16:creationId xmlns:a16="http://schemas.microsoft.com/office/drawing/2014/main" id="{C95D04A9-4135-0F07-4371-4CA25A081464}"/>
                </a:ext>
              </a:extLst>
            </p:cNvPr>
            <p:cNvSpPr/>
            <p:nvPr/>
          </p:nvSpPr>
          <p:spPr bwMode="auto">
            <a:xfrm>
              <a:off x="6568095" y="2638896"/>
              <a:ext cx="674632" cy="57606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0.8</a:t>
              </a:r>
            </a:p>
          </p:txBody>
        </p:sp>
      </p:grpSp>
      <p:grpSp>
        <p:nvGrpSpPr>
          <p:cNvPr id="68" name="99 Grupo">
            <a:extLst>
              <a:ext uri="{FF2B5EF4-FFF2-40B4-BE49-F238E27FC236}">
                <a16:creationId xmlns:a16="http://schemas.microsoft.com/office/drawing/2014/main" id="{FC014E60-B2E1-A816-42D6-AADE6522B3B7}"/>
              </a:ext>
            </a:extLst>
          </p:cNvPr>
          <p:cNvGrpSpPr>
            <a:grpSpLocks/>
          </p:cNvGrpSpPr>
          <p:nvPr/>
        </p:nvGrpSpPr>
        <p:grpSpPr bwMode="auto">
          <a:xfrm>
            <a:off x="1348055" y="4595633"/>
            <a:ext cx="1682056" cy="234377"/>
            <a:chOff x="5480210" y="2638898"/>
            <a:chExt cx="1640471" cy="536669"/>
          </a:xfrm>
        </p:grpSpPr>
        <p:sp>
          <p:nvSpPr>
            <p:cNvPr id="69" name="61 Rectángulo redondeado">
              <a:extLst>
                <a:ext uri="{FF2B5EF4-FFF2-40B4-BE49-F238E27FC236}">
                  <a16:creationId xmlns:a16="http://schemas.microsoft.com/office/drawing/2014/main" id="{C7D8DA7B-0743-7BBF-3D76-50036226CD9D}"/>
                </a:ext>
              </a:extLst>
            </p:cNvPr>
            <p:cNvSpPr/>
            <p:nvPr/>
          </p:nvSpPr>
          <p:spPr bwMode="auto">
            <a:xfrm>
              <a:off x="5480210" y="2648742"/>
              <a:ext cx="1082946" cy="5268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18 - 29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61 Rectángulo redondeado">
              <a:extLst>
                <a:ext uri="{FF2B5EF4-FFF2-40B4-BE49-F238E27FC236}">
                  <a16:creationId xmlns:a16="http://schemas.microsoft.com/office/drawing/2014/main" id="{AC727F91-DC26-965B-EE42-6FD691ADF2B5}"/>
                </a:ext>
              </a:extLst>
            </p:cNvPr>
            <p:cNvSpPr/>
            <p:nvPr/>
          </p:nvSpPr>
          <p:spPr bwMode="auto">
            <a:xfrm>
              <a:off x="6568094" y="2638898"/>
              <a:ext cx="552587" cy="49506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77" name="96 Grupo">
            <a:extLst>
              <a:ext uri="{FF2B5EF4-FFF2-40B4-BE49-F238E27FC236}">
                <a16:creationId xmlns:a16="http://schemas.microsoft.com/office/drawing/2014/main" id="{FC06B86A-89B9-9F19-038E-EC8B974692C7}"/>
              </a:ext>
            </a:extLst>
          </p:cNvPr>
          <p:cNvGrpSpPr>
            <a:grpSpLocks/>
          </p:cNvGrpSpPr>
          <p:nvPr/>
        </p:nvGrpSpPr>
        <p:grpSpPr bwMode="auto">
          <a:xfrm>
            <a:off x="9791183" y="2955479"/>
            <a:ext cx="1838476" cy="254806"/>
            <a:chOff x="1211576" y="3349873"/>
            <a:chExt cx="1883726" cy="359556"/>
          </a:xfrm>
        </p:grpSpPr>
        <p:sp>
          <p:nvSpPr>
            <p:cNvPr id="78" name="61 Rectángulo redondeado">
              <a:extLst>
                <a:ext uri="{FF2B5EF4-FFF2-40B4-BE49-F238E27FC236}">
                  <a16:creationId xmlns:a16="http://schemas.microsoft.com/office/drawing/2014/main" id="{74D45935-CC4C-91A3-D739-6D042DCC46B5}"/>
                </a:ext>
              </a:extLst>
            </p:cNvPr>
            <p:cNvSpPr/>
            <p:nvPr/>
          </p:nvSpPr>
          <p:spPr bwMode="auto">
            <a:xfrm>
              <a:off x="1211576" y="3357458"/>
              <a:ext cx="981520" cy="351971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&lt;=25,0%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61 Rectángulo redondeado">
              <a:extLst>
                <a:ext uri="{FF2B5EF4-FFF2-40B4-BE49-F238E27FC236}">
                  <a16:creationId xmlns:a16="http://schemas.microsoft.com/office/drawing/2014/main" id="{EBCEDE13-B8DC-4169-50DB-591DA8829C35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38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26.1</a:t>
              </a:r>
            </a:p>
          </p:txBody>
        </p:sp>
      </p:grpSp>
      <p:grpSp>
        <p:nvGrpSpPr>
          <p:cNvPr id="80" name="96 Grupo">
            <a:extLst>
              <a:ext uri="{FF2B5EF4-FFF2-40B4-BE49-F238E27FC236}">
                <a16:creationId xmlns:a16="http://schemas.microsoft.com/office/drawing/2014/main" id="{6C776D80-7754-9D39-EA3F-133A3C139850}"/>
              </a:ext>
            </a:extLst>
          </p:cNvPr>
          <p:cNvGrpSpPr>
            <a:grpSpLocks/>
          </p:cNvGrpSpPr>
          <p:nvPr/>
        </p:nvGrpSpPr>
        <p:grpSpPr bwMode="auto">
          <a:xfrm>
            <a:off x="9796002" y="4071458"/>
            <a:ext cx="1757842" cy="255881"/>
            <a:chOff x="1294196" y="3349873"/>
            <a:chExt cx="1801106" cy="359556"/>
          </a:xfrm>
        </p:grpSpPr>
        <p:sp>
          <p:nvSpPr>
            <p:cNvPr id="81" name="61 Rectángulo redondeado">
              <a:extLst>
                <a:ext uri="{FF2B5EF4-FFF2-40B4-BE49-F238E27FC236}">
                  <a16:creationId xmlns:a16="http://schemas.microsoft.com/office/drawing/2014/main" id="{A6B618A9-EF03-7996-B183-F9000D3E2D51}"/>
                </a:ext>
              </a:extLst>
            </p:cNvPr>
            <p:cNvSpPr/>
            <p:nvPr/>
          </p:nvSpPr>
          <p:spPr bwMode="auto">
            <a:xfrm>
              <a:off x="1294196" y="3357426"/>
              <a:ext cx="898900" cy="352003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&lt;=9,4%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61 Rectángulo redondeado">
              <a:extLst>
                <a:ext uri="{FF2B5EF4-FFF2-40B4-BE49-F238E27FC236}">
                  <a16:creationId xmlns:a16="http://schemas.microsoft.com/office/drawing/2014/main" id="{032C5487-3795-5940-386C-9290684A89AE}"/>
                </a:ext>
              </a:extLst>
            </p:cNvPr>
            <p:cNvSpPr/>
            <p:nvPr/>
          </p:nvSpPr>
          <p:spPr bwMode="auto">
            <a:xfrm>
              <a:off x="2233856" y="3349873"/>
              <a:ext cx="861446" cy="34444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8.1</a:t>
              </a:r>
            </a:p>
          </p:txBody>
        </p:sp>
      </p:grpSp>
      <p:grpSp>
        <p:nvGrpSpPr>
          <p:cNvPr id="83" name="96 Grupo">
            <a:extLst>
              <a:ext uri="{FF2B5EF4-FFF2-40B4-BE49-F238E27FC236}">
                <a16:creationId xmlns:a16="http://schemas.microsoft.com/office/drawing/2014/main" id="{44923AEC-0A49-BDAA-7046-E72306C5571C}"/>
              </a:ext>
            </a:extLst>
          </p:cNvPr>
          <p:cNvGrpSpPr>
            <a:grpSpLocks/>
          </p:cNvGrpSpPr>
          <p:nvPr/>
        </p:nvGrpSpPr>
        <p:grpSpPr bwMode="auto">
          <a:xfrm>
            <a:off x="9838691" y="5140318"/>
            <a:ext cx="1757842" cy="254807"/>
            <a:chOff x="1294196" y="3349873"/>
            <a:chExt cx="1801106" cy="359556"/>
          </a:xfrm>
        </p:grpSpPr>
        <p:sp>
          <p:nvSpPr>
            <p:cNvPr id="84" name="61 Rectángulo redondeado">
              <a:extLst>
                <a:ext uri="{FF2B5EF4-FFF2-40B4-BE49-F238E27FC236}">
                  <a16:creationId xmlns:a16="http://schemas.microsoft.com/office/drawing/2014/main" id="{F8C1C8B3-2797-E2E4-F04A-A6E8B01343F3}"/>
                </a:ext>
              </a:extLst>
            </p:cNvPr>
            <p:cNvSpPr/>
            <p:nvPr/>
          </p:nvSpPr>
          <p:spPr bwMode="auto">
            <a:xfrm>
              <a:off x="1294196" y="3357459"/>
              <a:ext cx="898900" cy="351970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&lt;=9,4%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61 Rectángulo redondeado">
              <a:extLst>
                <a:ext uri="{FF2B5EF4-FFF2-40B4-BE49-F238E27FC236}">
                  <a16:creationId xmlns:a16="http://schemas.microsoft.com/office/drawing/2014/main" id="{8A282E6D-B905-2C06-30AA-A6B39FDCC799}"/>
                </a:ext>
              </a:extLst>
            </p:cNvPr>
            <p:cNvSpPr/>
            <p:nvPr/>
          </p:nvSpPr>
          <p:spPr bwMode="auto">
            <a:xfrm>
              <a:off x="2233856" y="3349873"/>
              <a:ext cx="861446" cy="34438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5.0</a:t>
              </a:r>
            </a:p>
          </p:txBody>
        </p:sp>
      </p:grpSp>
      <p:sp>
        <p:nvSpPr>
          <p:cNvPr id="88" name="67 CuadroTexto"/>
          <p:cNvSpPr txBox="1"/>
          <p:nvPr/>
        </p:nvSpPr>
        <p:spPr bwMode="auto">
          <a:xfrm>
            <a:off x="4874308" y="2308193"/>
            <a:ext cx="4109893" cy="34707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 defTabSz="801555" eaLnBrk="1" fontAlgn="auto" latinLnBrk="0" hangingPunct="1">
              <a:buClrTx/>
              <a:buSzTx/>
              <a:buFontTx/>
              <a:buNone/>
              <a:tabLst/>
              <a:defRPr sz="1016"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914400" indent="0"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371600" indent="0"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828800" indent="0"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2286000" indent="0"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2743200" indent="0"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3200400" indent="0"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3657600" indent="0"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s-MX" dirty="0"/>
              <a:t>CUSN 17 </a:t>
            </a:r>
            <a:r>
              <a:rPr lang="es-MX" b="0" dirty="0"/>
              <a:t>Porcentaje de utilización de las áreas quirúrgicas</a:t>
            </a:r>
          </a:p>
        </p:txBody>
      </p:sp>
      <p:grpSp>
        <p:nvGrpSpPr>
          <p:cNvPr id="89" name="99 Grupo"/>
          <p:cNvGrpSpPr/>
          <p:nvPr/>
        </p:nvGrpSpPr>
        <p:grpSpPr>
          <a:xfrm>
            <a:off x="5950004" y="2690131"/>
            <a:ext cx="1994011" cy="340081"/>
            <a:chOff x="5803428" y="2571881"/>
            <a:chExt cx="1317253" cy="526557"/>
          </a:xfrm>
        </p:grpSpPr>
        <p:sp>
          <p:nvSpPr>
            <p:cNvPr id="90" name="61 Rectángulo redondeado"/>
            <p:cNvSpPr/>
            <p:nvPr/>
          </p:nvSpPr>
          <p:spPr bwMode="auto">
            <a:xfrm>
              <a:off x="5803428" y="2571881"/>
              <a:ext cx="869238" cy="5265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PE" sz="105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 75.0</a:t>
              </a:r>
              <a:endParaRPr lang="en-US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61 Rectángulo redondeado"/>
            <p:cNvSpPr/>
            <p:nvPr/>
          </p:nvSpPr>
          <p:spPr bwMode="auto">
            <a:xfrm>
              <a:off x="6568150" y="2638896"/>
              <a:ext cx="552531" cy="34985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64.4</a:t>
              </a:r>
            </a:p>
          </p:txBody>
        </p:sp>
      </p:grpSp>
      <p:sp>
        <p:nvSpPr>
          <p:cNvPr id="92" name="67 CuadroTexto"/>
          <p:cNvSpPr txBox="1"/>
          <p:nvPr/>
        </p:nvSpPr>
        <p:spPr bwMode="auto">
          <a:xfrm>
            <a:off x="4874307" y="3079464"/>
            <a:ext cx="4109893" cy="347303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 defTabSz="801555" eaLnBrk="1" fontAlgn="auto" latinLnBrk="0" hangingPunct="1">
              <a:buClrTx/>
              <a:buSzTx/>
              <a:buFontTx/>
              <a:buNone/>
              <a:tabLst/>
              <a:defRPr sz="1016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defRPr sz="1100">
                <a:solidFill>
                  <a:schemeClr val="lt1"/>
                </a:solidFill>
              </a:defRPr>
            </a:lvl2pPr>
            <a:lvl3pPr marL="914400" indent="0">
              <a:defRPr sz="1100">
                <a:solidFill>
                  <a:schemeClr val="lt1"/>
                </a:solidFill>
              </a:defRPr>
            </a:lvl3pPr>
            <a:lvl4pPr marL="1371600" indent="0">
              <a:defRPr sz="1100">
                <a:solidFill>
                  <a:schemeClr val="lt1"/>
                </a:solidFill>
              </a:defRPr>
            </a:lvl4pPr>
            <a:lvl5pPr marL="1828800" indent="0">
              <a:defRPr sz="1100">
                <a:solidFill>
                  <a:schemeClr val="lt1"/>
                </a:solidFill>
              </a:defRPr>
            </a:lvl5pPr>
            <a:lvl6pPr marL="2286000" indent="0">
              <a:defRPr sz="1100">
                <a:solidFill>
                  <a:schemeClr val="lt1"/>
                </a:solidFill>
              </a:defRPr>
            </a:lvl6pPr>
            <a:lvl7pPr marL="2743200" indent="0">
              <a:defRPr sz="1100">
                <a:solidFill>
                  <a:schemeClr val="lt1"/>
                </a:solidFill>
              </a:defRPr>
            </a:lvl7pPr>
            <a:lvl8pPr marL="3200400" indent="0">
              <a:defRPr sz="1100">
                <a:solidFill>
                  <a:schemeClr val="lt1"/>
                </a:solidFill>
              </a:defRPr>
            </a:lvl8pPr>
            <a:lvl9pPr marL="3657600" indent="0">
              <a:defRPr sz="1100"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CUSN 18 </a:t>
            </a:r>
            <a:r>
              <a:rPr lang="es-MX" b="0" dirty="0"/>
              <a:t>Porcentaje de utilización de las áreas de endoscopia</a:t>
            </a:r>
          </a:p>
        </p:txBody>
      </p:sp>
      <p:grpSp>
        <p:nvGrpSpPr>
          <p:cNvPr id="93" name="96 Grupo"/>
          <p:cNvGrpSpPr/>
          <p:nvPr/>
        </p:nvGrpSpPr>
        <p:grpSpPr>
          <a:xfrm>
            <a:off x="5918082" y="3399715"/>
            <a:ext cx="2067436" cy="430577"/>
            <a:chOff x="1425869" y="3326651"/>
            <a:chExt cx="1501409" cy="623189"/>
          </a:xfrm>
        </p:grpSpPr>
        <p:sp>
          <p:nvSpPr>
            <p:cNvPr id="94" name="61 Rectángulo redondeado"/>
            <p:cNvSpPr/>
            <p:nvPr/>
          </p:nvSpPr>
          <p:spPr bwMode="auto">
            <a:xfrm>
              <a:off x="1425869" y="3326651"/>
              <a:ext cx="1091512" cy="623189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01555" eaLnBrk="1" fontAlgn="auto" latinLnBrk="0" hangingPunct="1">
                <a:buSzTx/>
                <a:buFont typeface="Arial"/>
                <a:buNone/>
                <a:tabLst/>
                <a:defRPr/>
              </a:pPr>
              <a:r>
                <a:rPr lang="es-PE" sz="105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&gt;=85</a:t>
              </a:r>
              <a:endParaRPr lang="en-US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61 Rectángulo redondeado"/>
            <p:cNvSpPr/>
            <p:nvPr/>
          </p:nvSpPr>
          <p:spPr bwMode="auto">
            <a:xfrm>
              <a:off x="2280468" y="3486132"/>
              <a:ext cx="646810" cy="262664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01555" eaLnBrk="1" fontAlgn="auto" latinLnBrk="0" hangingPunct="1">
                <a:buSzTx/>
                <a:buFont typeface="Arial"/>
                <a:buNone/>
                <a:tabLst/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20.8</a:t>
              </a:r>
            </a:p>
          </p:txBody>
        </p:sp>
      </p:grpSp>
      <p:sp>
        <p:nvSpPr>
          <p:cNvPr id="103" name="57 Rectángulo redondeado"/>
          <p:cNvSpPr/>
          <p:nvPr/>
        </p:nvSpPr>
        <p:spPr bwMode="auto">
          <a:xfrm>
            <a:off x="4874308" y="3821414"/>
            <a:ext cx="4109892" cy="342324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/>
          <a:lstStyle/>
          <a:p>
            <a:pPr algn="just" defTabSz="801555">
              <a:buClrTx/>
              <a:buFontTx/>
              <a:buNone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19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utilización del área de quimioterapia</a:t>
            </a:r>
          </a:p>
        </p:txBody>
      </p:sp>
      <p:grpSp>
        <p:nvGrpSpPr>
          <p:cNvPr id="104" name="103 Grupo"/>
          <p:cNvGrpSpPr/>
          <p:nvPr/>
        </p:nvGrpSpPr>
        <p:grpSpPr>
          <a:xfrm>
            <a:off x="6009112" y="4153764"/>
            <a:ext cx="2054479" cy="426033"/>
            <a:chOff x="5737151" y="3195066"/>
            <a:chExt cx="1451039" cy="652680"/>
          </a:xfrm>
        </p:grpSpPr>
        <p:sp>
          <p:nvSpPr>
            <p:cNvPr id="109" name="61 Rectángulo redondeado"/>
            <p:cNvSpPr/>
            <p:nvPr/>
          </p:nvSpPr>
          <p:spPr bwMode="auto">
            <a:xfrm>
              <a:off x="5737151" y="3195066"/>
              <a:ext cx="932732" cy="65268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015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105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 85</a:t>
              </a:r>
              <a:endParaRPr lang="en-US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61 Rectángulo redondeado"/>
            <p:cNvSpPr/>
            <p:nvPr/>
          </p:nvSpPr>
          <p:spPr bwMode="auto">
            <a:xfrm>
              <a:off x="6559302" y="3361744"/>
              <a:ext cx="628888" cy="288453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01555" eaLnBrk="1" fontAlgn="auto" latinLnBrk="0" hangingPunct="1">
                <a:buSzTx/>
                <a:buFont typeface="Arial"/>
                <a:buNone/>
                <a:tabLst/>
                <a:defRPr/>
              </a:pPr>
              <a:r>
                <a:rPr lang="en-US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91.4</a:t>
              </a:r>
            </a:p>
          </p:txBody>
        </p:sp>
      </p:grpSp>
      <p:sp>
        <p:nvSpPr>
          <p:cNvPr id="111" name="67 CuadroTexto"/>
          <p:cNvSpPr txBox="1"/>
          <p:nvPr/>
        </p:nvSpPr>
        <p:spPr bwMode="auto">
          <a:xfrm>
            <a:off x="4874309" y="4579361"/>
            <a:ext cx="4109892" cy="32129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/>
          <a:lstStyle>
            <a:defPPr>
              <a:defRPr lang="es-ES"/>
            </a:defPPr>
            <a:lvl1pPr indent="0" algn="just">
              <a:defRPr sz="1500"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defRPr sz="1100">
                <a:solidFill>
                  <a:schemeClr val="lt1"/>
                </a:solidFill>
              </a:defRPr>
            </a:lvl2pPr>
            <a:lvl3pPr marL="914400" indent="0">
              <a:defRPr sz="1100">
                <a:solidFill>
                  <a:schemeClr val="lt1"/>
                </a:solidFill>
              </a:defRPr>
            </a:lvl3pPr>
            <a:lvl4pPr marL="1371600" indent="0">
              <a:defRPr sz="1100">
                <a:solidFill>
                  <a:schemeClr val="lt1"/>
                </a:solidFill>
              </a:defRPr>
            </a:lvl4pPr>
            <a:lvl5pPr marL="1828800" indent="0">
              <a:defRPr sz="1100">
                <a:solidFill>
                  <a:schemeClr val="lt1"/>
                </a:solidFill>
              </a:defRPr>
            </a:lvl5pPr>
            <a:lvl6pPr marL="2286000" indent="0">
              <a:defRPr sz="1100">
                <a:solidFill>
                  <a:schemeClr val="lt1"/>
                </a:solidFill>
              </a:defRPr>
            </a:lvl6pPr>
            <a:lvl7pPr marL="2743200" indent="0">
              <a:defRPr sz="1100">
                <a:solidFill>
                  <a:schemeClr val="lt1"/>
                </a:solidFill>
              </a:defRPr>
            </a:lvl7pPr>
            <a:lvl8pPr marL="3200400" indent="0">
              <a:defRPr sz="1100">
                <a:solidFill>
                  <a:schemeClr val="lt1"/>
                </a:solidFill>
              </a:defRPr>
            </a:lvl8pPr>
            <a:lvl9pPr marL="3657600" indent="0">
              <a:defRPr sz="1100">
                <a:solidFill>
                  <a:schemeClr val="lt1"/>
                </a:solidFill>
              </a:defRPr>
            </a:lvl9pPr>
          </a:lstStyle>
          <a:p>
            <a:pPr marL="0" marR="0" lvl="0" indent="0" algn="just" defTabSz="8015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16" dirty="0">
                <a:ea typeface="+mn-ea"/>
              </a:rPr>
              <a:t>CUSN 20 </a:t>
            </a:r>
            <a:r>
              <a:rPr lang="es-MX" sz="1016" b="0" dirty="0">
                <a:ea typeface="+mn-ea"/>
              </a:rPr>
              <a:t>Porcentaje de utilización del área de hemodiálisis</a:t>
            </a:r>
          </a:p>
        </p:txBody>
      </p:sp>
      <p:grpSp>
        <p:nvGrpSpPr>
          <p:cNvPr id="112" name="99 Grupo"/>
          <p:cNvGrpSpPr/>
          <p:nvPr/>
        </p:nvGrpSpPr>
        <p:grpSpPr>
          <a:xfrm>
            <a:off x="5988189" y="4938440"/>
            <a:ext cx="2008567" cy="340081"/>
            <a:chOff x="5793812" y="2532507"/>
            <a:chExt cx="1326869" cy="526556"/>
          </a:xfrm>
        </p:grpSpPr>
        <p:sp>
          <p:nvSpPr>
            <p:cNvPr id="113" name="61 Rectángulo redondeado"/>
            <p:cNvSpPr/>
            <p:nvPr/>
          </p:nvSpPr>
          <p:spPr bwMode="auto">
            <a:xfrm>
              <a:off x="5793812" y="2532507"/>
              <a:ext cx="869238" cy="526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PE" sz="105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 90.0</a:t>
              </a:r>
              <a:endParaRPr lang="en-US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61 Rectángulo redondeado"/>
            <p:cNvSpPr/>
            <p:nvPr/>
          </p:nvSpPr>
          <p:spPr bwMode="auto">
            <a:xfrm>
              <a:off x="6568150" y="2638898"/>
              <a:ext cx="552531" cy="27359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79.0</a:t>
              </a:r>
            </a:p>
          </p:txBody>
        </p:sp>
      </p:grpSp>
      <p:sp>
        <p:nvSpPr>
          <p:cNvPr id="115" name="67 CuadroTexto"/>
          <p:cNvSpPr txBox="1"/>
          <p:nvPr/>
        </p:nvSpPr>
        <p:spPr bwMode="auto">
          <a:xfrm>
            <a:off x="4874308" y="5330981"/>
            <a:ext cx="4109891" cy="40909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 defTabSz="801555" eaLnBrk="1" fontAlgn="auto" latinLnBrk="0" hangingPunct="1">
              <a:buClrTx/>
              <a:buSzTx/>
              <a:buFontTx/>
              <a:buNone/>
              <a:tabLst/>
              <a:defRPr sz="1016"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914400" indent="0"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371600" indent="0"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1828800" indent="0"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2286000" indent="0"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2743200" indent="0"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3200400" indent="0"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3657600" indent="0"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s-MX" dirty="0"/>
              <a:t>CUSN 21 </a:t>
            </a:r>
            <a:r>
              <a:rPr lang="es-MX" b="0" dirty="0"/>
              <a:t>Porcentaje de atenciones otorgadas en el servicio de inhaloterapia</a:t>
            </a:r>
          </a:p>
        </p:txBody>
      </p:sp>
      <p:grpSp>
        <p:nvGrpSpPr>
          <p:cNvPr id="116" name="99 Grupo"/>
          <p:cNvGrpSpPr/>
          <p:nvPr/>
        </p:nvGrpSpPr>
        <p:grpSpPr>
          <a:xfrm>
            <a:off x="5907986" y="5764993"/>
            <a:ext cx="2051254" cy="340081"/>
            <a:chOff x="5765612" y="2519631"/>
            <a:chExt cx="1355069" cy="526557"/>
          </a:xfrm>
        </p:grpSpPr>
        <p:sp>
          <p:nvSpPr>
            <p:cNvPr id="117" name="61 Rectángulo redondeado"/>
            <p:cNvSpPr/>
            <p:nvPr/>
          </p:nvSpPr>
          <p:spPr bwMode="auto">
            <a:xfrm>
              <a:off x="5765612" y="2519631"/>
              <a:ext cx="869238" cy="5265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PE" sz="105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 85.0</a:t>
              </a:r>
              <a:endParaRPr lang="en-US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61 Rectángulo redondeado"/>
            <p:cNvSpPr/>
            <p:nvPr/>
          </p:nvSpPr>
          <p:spPr bwMode="auto">
            <a:xfrm>
              <a:off x="6568150" y="2638896"/>
              <a:ext cx="552531" cy="28803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53.5</a:t>
              </a:r>
            </a:p>
          </p:txBody>
        </p:sp>
      </p:grpSp>
      <p:sp>
        <p:nvSpPr>
          <p:cNvPr id="119" name="34 CuadroTexto"/>
          <p:cNvSpPr txBox="1">
            <a:spLocks noChangeArrowheads="1"/>
          </p:cNvSpPr>
          <p:nvPr/>
        </p:nvSpPr>
        <p:spPr bwMode="auto">
          <a:xfrm>
            <a:off x="36686" y="220174"/>
            <a:ext cx="8091545" cy="73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altLang="es-MX" sz="2400" b="1" dirty="0">
                <a:solidFill>
                  <a:schemeClr val="tx1"/>
                </a:solidFill>
              </a:rPr>
              <a:t>Otros Indicadores de Interés</a:t>
            </a:r>
          </a:p>
          <a:p>
            <a:pPr algn="ctr">
              <a:defRPr/>
            </a:pPr>
            <a:r>
              <a:rPr lang="es-MX" sz="2000" dirty="0">
                <a:solidFill>
                  <a:srgbClr val="1E4236"/>
                </a:solidFill>
                <a:latin typeface="Montserrat SemiBold"/>
                <a:cs typeface="Montserrat SemiBold"/>
              </a:rPr>
              <a:t>Datos al Mes de Febrero 2025</a:t>
            </a:r>
          </a:p>
        </p:txBody>
      </p:sp>
      <p:sp>
        <p:nvSpPr>
          <p:cNvPr id="59" name="67 CuadroTexto">
            <a:extLst>
              <a:ext uri="{FF2B5EF4-FFF2-40B4-BE49-F238E27FC236}">
                <a16:creationId xmlns:a16="http://schemas.microsoft.com/office/drawing/2014/main" id="{B28F56A4-81B3-D337-0385-0ECE5160D225}"/>
              </a:ext>
            </a:extLst>
          </p:cNvPr>
          <p:cNvSpPr txBox="1"/>
          <p:nvPr/>
        </p:nvSpPr>
        <p:spPr bwMode="auto">
          <a:xfrm>
            <a:off x="142043" y="4912268"/>
            <a:ext cx="4094080" cy="39243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CUSN 28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Promedio de Sesiones de Fisioterapia por Terapista Físico por día en Unidades Médicas de los tres niveles de atención</a:t>
            </a:r>
          </a:p>
        </p:txBody>
      </p:sp>
      <p:grpSp>
        <p:nvGrpSpPr>
          <p:cNvPr id="71" name="99 Grupo">
            <a:extLst>
              <a:ext uri="{FF2B5EF4-FFF2-40B4-BE49-F238E27FC236}">
                <a16:creationId xmlns:a16="http://schemas.microsoft.com/office/drawing/2014/main" id="{FC014E60-B2E1-A816-42D6-AADE6522B3B7}"/>
              </a:ext>
            </a:extLst>
          </p:cNvPr>
          <p:cNvGrpSpPr>
            <a:grpSpLocks/>
          </p:cNvGrpSpPr>
          <p:nvPr/>
        </p:nvGrpSpPr>
        <p:grpSpPr bwMode="auto">
          <a:xfrm>
            <a:off x="1331773" y="5413883"/>
            <a:ext cx="1682056" cy="234377"/>
            <a:chOff x="5480210" y="2638898"/>
            <a:chExt cx="1640471" cy="536669"/>
          </a:xfrm>
        </p:grpSpPr>
        <p:sp>
          <p:nvSpPr>
            <p:cNvPr id="72" name="61 Rectángulo redondeado">
              <a:extLst>
                <a:ext uri="{FF2B5EF4-FFF2-40B4-BE49-F238E27FC236}">
                  <a16:creationId xmlns:a16="http://schemas.microsoft.com/office/drawing/2014/main" id="{C7D8DA7B-0743-7BBF-3D76-50036226CD9D}"/>
                </a:ext>
              </a:extLst>
            </p:cNvPr>
            <p:cNvSpPr/>
            <p:nvPr/>
          </p:nvSpPr>
          <p:spPr bwMode="auto">
            <a:xfrm>
              <a:off x="5480210" y="2648742"/>
              <a:ext cx="1082946" cy="5268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&gt;=95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61 Rectángulo redondeado">
              <a:extLst>
                <a:ext uri="{FF2B5EF4-FFF2-40B4-BE49-F238E27FC236}">
                  <a16:creationId xmlns:a16="http://schemas.microsoft.com/office/drawing/2014/main" id="{AC727F91-DC26-965B-EE42-6FD691ADF2B5}"/>
                </a:ext>
              </a:extLst>
            </p:cNvPr>
            <p:cNvSpPr/>
            <p:nvPr/>
          </p:nvSpPr>
          <p:spPr bwMode="auto">
            <a:xfrm>
              <a:off x="6568094" y="2638898"/>
              <a:ext cx="552587" cy="49506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45.7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5498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E3BB-8B3D-3C60-ECAB-9C14C14B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37 Conector recto de flecha">
            <a:extLst>
              <a:ext uri="{FF2B5EF4-FFF2-40B4-BE49-F238E27FC236}">
                <a16:creationId xmlns:a16="http://schemas.microsoft.com/office/drawing/2014/main" id="{7A2E5FB0-E7A9-E9E8-5E21-2AC527FA6594}"/>
              </a:ext>
            </a:extLst>
          </p:cNvPr>
          <p:cNvCxnSpPr/>
          <p:nvPr/>
        </p:nvCxnSpPr>
        <p:spPr>
          <a:xfrm>
            <a:off x="45433" y="1986760"/>
            <a:ext cx="12052233" cy="0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96 Grupo">
            <a:extLst>
              <a:ext uri="{FF2B5EF4-FFF2-40B4-BE49-F238E27FC236}">
                <a16:creationId xmlns:a16="http://schemas.microsoft.com/office/drawing/2014/main" id="{E7E142B8-F64A-173E-29BD-98A6383D8332}"/>
              </a:ext>
            </a:extLst>
          </p:cNvPr>
          <p:cNvGrpSpPr>
            <a:grpSpLocks/>
          </p:cNvGrpSpPr>
          <p:nvPr/>
        </p:nvGrpSpPr>
        <p:grpSpPr bwMode="auto">
          <a:xfrm>
            <a:off x="9656911" y="3003247"/>
            <a:ext cx="1791170" cy="288135"/>
            <a:chOff x="1252568" y="3390899"/>
            <a:chExt cx="1889117" cy="616330"/>
          </a:xfrm>
        </p:grpSpPr>
        <p:sp>
          <p:nvSpPr>
            <p:cNvPr id="7" name="61 Rectángulo redondeado">
              <a:extLst>
                <a:ext uri="{FF2B5EF4-FFF2-40B4-BE49-F238E27FC236}">
                  <a16:creationId xmlns:a16="http://schemas.microsoft.com/office/drawing/2014/main" id="{81616A82-994C-A276-5324-9758F6C1D409}"/>
                </a:ext>
              </a:extLst>
            </p:cNvPr>
            <p:cNvSpPr/>
            <p:nvPr/>
          </p:nvSpPr>
          <p:spPr bwMode="auto">
            <a:xfrm>
              <a:off x="1252568" y="3390899"/>
              <a:ext cx="940023" cy="6163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 80.0 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61 Rectángulo redondeado">
              <a:extLst>
                <a:ext uri="{FF2B5EF4-FFF2-40B4-BE49-F238E27FC236}">
                  <a16:creationId xmlns:a16="http://schemas.microsoft.com/office/drawing/2014/main" id="{F9E4FCCF-9A01-06A4-6159-C39C18D5CCCC}"/>
                </a:ext>
              </a:extLst>
            </p:cNvPr>
            <p:cNvSpPr/>
            <p:nvPr/>
          </p:nvSpPr>
          <p:spPr bwMode="auto">
            <a:xfrm>
              <a:off x="2279903" y="3485189"/>
              <a:ext cx="861782" cy="43235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83.4</a:t>
              </a:r>
            </a:p>
          </p:txBody>
        </p:sp>
      </p:grpSp>
      <p:sp>
        <p:nvSpPr>
          <p:cNvPr id="9" name="67 CuadroTexto">
            <a:extLst>
              <a:ext uri="{FF2B5EF4-FFF2-40B4-BE49-F238E27FC236}">
                <a16:creationId xmlns:a16="http://schemas.microsoft.com/office/drawing/2014/main" id="{0F80A93B-41BF-AB8E-6E91-C20B4FAB93FF}"/>
              </a:ext>
            </a:extLst>
          </p:cNvPr>
          <p:cNvSpPr txBox="1"/>
          <p:nvPr/>
        </p:nvSpPr>
        <p:spPr bwMode="auto">
          <a:xfrm>
            <a:off x="9179511" y="2394561"/>
            <a:ext cx="2669570" cy="5687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CVE 01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Índice de notificación inmediata de casos de vigilancia epidemiológica</a:t>
            </a:r>
          </a:p>
        </p:txBody>
      </p:sp>
      <p:sp>
        <p:nvSpPr>
          <p:cNvPr id="13" name="53 CuadroTexto">
            <a:extLst>
              <a:ext uri="{FF2B5EF4-FFF2-40B4-BE49-F238E27FC236}">
                <a16:creationId xmlns:a16="http://schemas.microsoft.com/office/drawing/2014/main" id="{3769E8E2-D04E-6F84-02D3-4B98124C3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019" y="1740945"/>
            <a:ext cx="2096508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Indicadores de Interés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37 Conector recto de flecha">
            <a:extLst>
              <a:ext uri="{FF2B5EF4-FFF2-40B4-BE49-F238E27FC236}">
                <a16:creationId xmlns:a16="http://schemas.microsoft.com/office/drawing/2014/main" id="{8335FB62-A64F-DE87-95EE-419832D70EFF}"/>
              </a:ext>
            </a:extLst>
          </p:cNvPr>
          <p:cNvCxnSpPr/>
          <p:nvPr/>
        </p:nvCxnSpPr>
        <p:spPr>
          <a:xfrm>
            <a:off x="8934235" y="1589564"/>
            <a:ext cx="0" cy="4939158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>
            <a:extLst>
              <a:ext uri="{FF2B5EF4-FFF2-40B4-BE49-F238E27FC236}">
                <a16:creationId xmlns:a16="http://schemas.microsoft.com/office/drawing/2014/main" id="{38031B27-B3A1-0263-6983-0F1A138109CE}"/>
              </a:ext>
            </a:extLst>
          </p:cNvPr>
          <p:cNvSpPr/>
          <p:nvPr/>
        </p:nvSpPr>
        <p:spPr>
          <a:xfrm>
            <a:off x="11639359" y="2825928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grpSp>
        <p:nvGrpSpPr>
          <p:cNvPr id="74" name="96 Grupo">
            <a:extLst>
              <a:ext uri="{FF2B5EF4-FFF2-40B4-BE49-F238E27FC236}">
                <a16:creationId xmlns:a16="http://schemas.microsoft.com/office/drawing/2014/main" id="{26A5E0B9-3676-3FB6-8064-4F0F3885BC2E}"/>
              </a:ext>
            </a:extLst>
          </p:cNvPr>
          <p:cNvGrpSpPr>
            <a:grpSpLocks/>
          </p:cNvGrpSpPr>
          <p:nvPr/>
        </p:nvGrpSpPr>
        <p:grpSpPr bwMode="auto">
          <a:xfrm>
            <a:off x="9708396" y="3976293"/>
            <a:ext cx="1791170" cy="288135"/>
            <a:chOff x="1252568" y="3390899"/>
            <a:chExt cx="1889117" cy="616330"/>
          </a:xfrm>
        </p:grpSpPr>
        <p:sp>
          <p:nvSpPr>
            <p:cNvPr id="75" name="61 Rectángulo redondeado">
              <a:extLst>
                <a:ext uri="{FF2B5EF4-FFF2-40B4-BE49-F238E27FC236}">
                  <a16:creationId xmlns:a16="http://schemas.microsoft.com/office/drawing/2014/main" id="{0B0A2F08-8B07-90B5-ED62-3F79227DA1DF}"/>
                </a:ext>
              </a:extLst>
            </p:cNvPr>
            <p:cNvSpPr/>
            <p:nvPr/>
          </p:nvSpPr>
          <p:spPr bwMode="auto">
            <a:xfrm>
              <a:off x="1252568" y="3390899"/>
              <a:ext cx="940023" cy="6163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 1.5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61 Rectángulo redondeado">
              <a:extLst>
                <a:ext uri="{FF2B5EF4-FFF2-40B4-BE49-F238E27FC236}">
                  <a16:creationId xmlns:a16="http://schemas.microsoft.com/office/drawing/2014/main" id="{A8D93F82-C95D-50CA-A168-B3832C62002B}"/>
                </a:ext>
              </a:extLst>
            </p:cNvPr>
            <p:cNvSpPr/>
            <p:nvPr/>
          </p:nvSpPr>
          <p:spPr bwMode="auto">
            <a:xfrm>
              <a:off x="2279903" y="3485188"/>
              <a:ext cx="861782" cy="43235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0.2</a:t>
              </a:r>
            </a:p>
          </p:txBody>
        </p:sp>
      </p:grpSp>
      <p:sp>
        <p:nvSpPr>
          <p:cNvPr id="77" name="67 CuadroTexto">
            <a:extLst>
              <a:ext uri="{FF2B5EF4-FFF2-40B4-BE49-F238E27FC236}">
                <a16:creationId xmlns:a16="http://schemas.microsoft.com/office/drawing/2014/main" id="{5EE8192F-75CB-161C-4E3B-BFF86B7E4DE2}"/>
              </a:ext>
            </a:extLst>
          </p:cNvPr>
          <p:cNvSpPr txBox="1"/>
          <p:nvPr/>
        </p:nvSpPr>
        <p:spPr bwMode="auto">
          <a:xfrm>
            <a:off x="9179512" y="3350044"/>
            <a:ext cx="2660970" cy="5698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CVE 02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egresos hospitalarios con diagnóstico de EH EVC y EIC.</a:t>
            </a:r>
          </a:p>
        </p:txBody>
      </p:sp>
      <p:grpSp>
        <p:nvGrpSpPr>
          <p:cNvPr id="81" name="96 Grupo">
            <a:extLst>
              <a:ext uri="{FF2B5EF4-FFF2-40B4-BE49-F238E27FC236}">
                <a16:creationId xmlns:a16="http://schemas.microsoft.com/office/drawing/2014/main" id="{4ECD8037-4D97-E6F0-654C-89E1766D9EB5}"/>
              </a:ext>
            </a:extLst>
          </p:cNvPr>
          <p:cNvGrpSpPr>
            <a:grpSpLocks/>
          </p:cNvGrpSpPr>
          <p:nvPr/>
        </p:nvGrpSpPr>
        <p:grpSpPr bwMode="auto">
          <a:xfrm>
            <a:off x="9740128" y="4965137"/>
            <a:ext cx="1792245" cy="288135"/>
            <a:chOff x="1252568" y="3390899"/>
            <a:chExt cx="1889117" cy="616330"/>
          </a:xfrm>
        </p:grpSpPr>
        <p:sp>
          <p:nvSpPr>
            <p:cNvPr id="82" name="61 Rectángulo redondeado">
              <a:extLst>
                <a:ext uri="{FF2B5EF4-FFF2-40B4-BE49-F238E27FC236}">
                  <a16:creationId xmlns:a16="http://schemas.microsoft.com/office/drawing/2014/main" id="{88C8A766-DF7D-D7F4-DDEE-F3FBDA28008C}"/>
                </a:ext>
              </a:extLst>
            </p:cNvPr>
            <p:cNvSpPr/>
            <p:nvPr/>
          </p:nvSpPr>
          <p:spPr bwMode="auto">
            <a:xfrm>
              <a:off x="1252568" y="3390899"/>
              <a:ext cx="940592" cy="6163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 90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61 Rectángulo redondeado">
              <a:extLst>
                <a:ext uri="{FF2B5EF4-FFF2-40B4-BE49-F238E27FC236}">
                  <a16:creationId xmlns:a16="http://schemas.microsoft.com/office/drawing/2014/main" id="{FAECF424-D2FA-5184-D022-F26D6A0DE0EC}"/>
                </a:ext>
              </a:extLst>
            </p:cNvPr>
            <p:cNvSpPr/>
            <p:nvPr/>
          </p:nvSpPr>
          <p:spPr bwMode="auto">
            <a:xfrm>
              <a:off x="2280420" y="3485188"/>
              <a:ext cx="861265" cy="432351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75.0</a:t>
              </a:r>
            </a:p>
          </p:txBody>
        </p:sp>
      </p:grpSp>
      <p:sp>
        <p:nvSpPr>
          <p:cNvPr id="84" name="67 CuadroTexto">
            <a:extLst>
              <a:ext uri="{FF2B5EF4-FFF2-40B4-BE49-F238E27FC236}">
                <a16:creationId xmlns:a16="http://schemas.microsoft.com/office/drawing/2014/main" id="{1D6E5ABC-ABE0-33F6-EC1D-9D1BB365ACEA}"/>
              </a:ext>
            </a:extLst>
          </p:cNvPr>
          <p:cNvSpPr txBox="1"/>
          <p:nvPr/>
        </p:nvSpPr>
        <p:spPr bwMode="auto">
          <a:xfrm>
            <a:off x="9179512" y="4349363"/>
            <a:ext cx="2674945" cy="5698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CVE 03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Oportunidad de registro de los servicios otorgados para los cierres mensuales de información.</a:t>
            </a:r>
          </a:p>
        </p:txBody>
      </p:sp>
      <p:sp>
        <p:nvSpPr>
          <p:cNvPr id="85" name="84 Rectángulo">
            <a:extLst>
              <a:ext uri="{FF2B5EF4-FFF2-40B4-BE49-F238E27FC236}">
                <a16:creationId xmlns:a16="http://schemas.microsoft.com/office/drawing/2014/main" id="{EF7164BC-8A04-22E1-EAA7-4B3F4EC5282C}"/>
              </a:ext>
            </a:extLst>
          </p:cNvPr>
          <p:cNvSpPr/>
          <p:nvPr/>
        </p:nvSpPr>
        <p:spPr>
          <a:xfrm>
            <a:off x="11636773" y="4787797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86" name="34 CuadroTexto"/>
          <p:cNvSpPr txBox="1">
            <a:spLocks noChangeArrowheads="1"/>
          </p:cNvSpPr>
          <p:nvPr/>
        </p:nvSpPr>
        <p:spPr bwMode="auto">
          <a:xfrm>
            <a:off x="36686" y="220174"/>
            <a:ext cx="8091545" cy="73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altLang="es-MX" sz="2400" b="1" dirty="0">
                <a:solidFill>
                  <a:schemeClr val="tx1"/>
                </a:solidFill>
              </a:rPr>
              <a:t>Vigilancia Epidemiológica e Información en Salud</a:t>
            </a:r>
          </a:p>
          <a:p>
            <a:pPr algn="ctr">
              <a:defRPr/>
            </a:pPr>
            <a:r>
              <a:rPr lang="es-MX" sz="2000" dirty="0">
                <a:solidFill>
                  <a:srgbClr val="1E4236"/>
                </a:solidFill>
                <a:latin typeface="Montserrat SemiBold"/>
                <a:cs typeface="Montserrat SemiBold"/>
              </a:rPr>
              <a:t>Datos al Mes de Febrero 2025</a:t>
            </a:r>
          </a:p>
        </p:txBody>
      </p:sp>
      <p:sp>
        <p:nvSpPr>
          <p:cNvPr id="87" name="53 CuadroTexto">
            <a:extLst>
              <a:ext uri="{FF2B5EF4-FFF2-40B4-BE49-F238E27FC236}">
                <a16:creationId xmlns:a16="http://schemas.microsoft.com/office/drawing/2014/main" id="{3769E8E2-D04E-6F84-02D3-4B98124C3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155" y="1740484"/>
            <a:ext cx="2898038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Asociadas a la Atención Sanitaria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81 Rectángulo redondeado">
            <a:extLst>
              <a:ext uri="{FF2B5EF4-FFF2-40B4-BE49-F238E27FC236}">
                <a16:creationId xmlns:a16="http://schemas.microsoft.com/office/drawing/2014/main" id="{A46D2CFB-C053-04DD-C37F-DEED4B773CE5}"/>
              </a:ext>
            </a:extLst>
          </p:cNvPr>
          <p:cNvSpPr/>
          <p:nvPr/>
        </p:nvSpPr>
        <p:spPr bwMode="auto">
          <a:xfrm>
            <a:off x="4451819" y="2393673"/>
            <a:ext cx="4195030" cy="63755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INNOS 04- 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bacteriemia relacionada a catéter venoso central por 1,000 días catéter en Unidades Médicas de Segundo Nivel con 20 o más camas censables</a:t>
            </a:r>
            <a:endParaRPr lang="es-MX" sz="1084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85 Rectángulo redondeado">
            <a:extLst>
              <a:ext uri="{FF2B5EF4-FFF2-40B4-BE49-F238E27FC236}">
                <a16:creationId xmlns:a16="http://schemas.microsoft.com/office/drawing/2014/main" id="{16315F8F-1988-E31F-4736-702171732DBE}"/>
              </a:ext>
            </a:extLst>
          </p:cNvPr>
          <p:cNvSpPr/>
          <p:nvPr/>
        </p:nvSpPr>
        <p:spPr bwMode="auto">
          <a:xfrm>
            <a:off x="4451819" y="3405982"/>
            <a:ext cx="4195030" cy="59713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INNOS 05 –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infección de vías urinarias asociada a sonda vesical por 1,000 días sonda en Unidades Médicas de Segundo Nivel con 20 o más camas censables</a:t>
            </a:r>
          </a:p>
        </p:txBody>
      </p:sp>
      <p:sp>
        <p:nvSpPr>
          <p:cNvPr id="90" name="57 Rectángulo redondeado">
            <a:extLst>
              <a:ext uri="{FF2B5EF4-FFF2-40B4-BE49-F238E27FC236}">
                <a16:creationId xmlns:a16="http://schemas.microsoft.com/office/drawing/2014/main" id="{023D891B-CD0E-57FC-67E5-998AB1CE1419}"/>
              </a:ext>
            </a:extLst>
          </p:cNvPr>
          <p:cNvSpPr/>
          <p:nvPr/>
        </p:nvSpPr>
        <p:spPr bwMode="auto">
          <a:xfrm>
            <a:off x="315194" y="4574163"/>
            <a:ext cx="3767264" cy="58949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INNOS 03- 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Neumonía asociada a ventilación mecánica por 1000 días ventilador en unidades médicas de segundo nivel con 20 o más camas censables</a:t>
            </a:r>
          </a:p>
        </p:txBody>
      </p:sp>
      <p:sp>
        <p:nvSpPr>
          <p:cNvPr id="91" name="67 CuadroTexto">
            <a:extLst>
              <a:ext uri="{FF2B5EF4-FFF2-40B4-BE49-F238E27FC236}">
                <a16:creationId xmlns:a16="http://schemas.microsoft.com/office/drawing/2014/main" id="{8F49F3C0-41EE-A243-51C7-57E926CC9743}"/>
              </a:ext>
            </a:extLst>
          </p:cNvPr>
          <p:cNvSpPr txBox="1"/>
          <p:nvPr/>
        </p:nvSpPr>
        <p:spPr bwMode="auto">
          <a:xfrm>
            <a:off x="332949" y="2385356"/>
            <a:ext cx="3749509" cy="66228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INNOS  01- 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infecciones Nosocomiales por 1,000 días estancia en Unidades Médicas de segundo Nivel con 20 camas censables</a:t>
            </a:r>
          </a:p>
        </p:txBody>
      </p:sp>
      <p:sp>
        <p:nvSpPr>
          <p:cNvPr id="92" name="63 Rectángulo redondeado">
            <a:extLst>
              <a:ext uri="{FF2B5EF4-FFF2-40B4-BE49-F238E27FC236}">
                <a16:creationId xmlns:a16="http://schemas.microsoft.com/office/drawing/2014/main" id="{D4BC313F-A667-5DBE-5B28-EA1204B4CA74}"/>
              </a:ext>
            </a:extLst>
          </p:cNvPr>
          <p:cNvSpPr/>
          <p:nvPr/>
        </p:nvSpPr>
        <p:spPr>
          <a:xfrm>
            <a:off x="315194" y="3537679"/>
            <a:ext cx="3767264" cy="57132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INNOS 02-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Infección de Sitio Quirúrgico en las Unidades Médicas de Segundo Nivel con 20 o mas camas censables</a:t>
            </a:r>
            <a:endParaRPr lang="es-MX" sz="1084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85 Rectángulo redondeado">
            <a:extLst>
              <a:ext uri="{FF2B5EF4-FFF2-40B4-BE49-F238E27FC236}">
                <a16:creationId xmlns:a16="http://schemas.microsoft.com/office/drawing/2014/main" id="{8AC282CE-B19A-1EBA-2DEB-8F1F876940F4}"/>
              </a:ext>
            </a:extLst>
          </p:cNvPr>
          <p:cNvSpPr/>
          <p:nvPr/>
        </p:nvSpPr>
        <p:spPr bwMode="auto">
          <a:xfrm>
            <a:off x="4451819" y="4432749"/>
            <a:ext cx="4195030" cy="58409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8596" tIns="54298" rIns="108596" bIns="54298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INNOS 06 –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infección nosocomial por 1,000 días estancia en las Unidades de Cuidados Intensivos de Unidades Médicas de Segundo Nivel con 20 o más camas censables</a:t>
            </a:r>
            <a:endParaRPr lang="es-MX" sz="1084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93 Rectángulo">
            <a:extLst>
              <a:ext uri="{FF2B5EF4-FFF2-40B4-BE49-F238E27FC236}">
                <a16:creationId xmlns:a16="http://schemas.microsoft.com/office/drawing/2014/main" id="{1DE11CDE-52C5-430D-33C8-BF25F119F7E5}"/>
              </a:ext>
            </a:extLst>
          </p:cNvPr>
          <p:cNvSpPr/>
          <p:nvPr/>
        </p:nvSpPr>
        <p:spPr>
          <a:xfrm>
            <a:off x="3853514" y="2891826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95" name="94 Rectángulo">
            <a:extLst>
              <a:ext uri="{FF2B5EF4-FFF2-40B4-BE49-F238E27FC236}">
                <a16:creationId xmlns:a16="http://schemas.microsoft.com/office/drawing/2014/main" id="{F5C674BB-43E1-318A-E286-01DE9FB1D4D4}"/>
              </a:ext>
            </a:extLst>
          </p:cNvPr>
          <p:cNvSpPr/>
          <p:nvPr/>
        </p:nvSpPr>
        <p:spPr>
          <a:xfrm>
            <a:off x="3872755" y="3958330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96" name="95 Rectángulo">
            <a:extLst>
              <a:ext uri="{FF2B5EF4-FFF2-40B4-BE49-F238E27FC236}">
                <a16:creationId xmlns:a16="http://schemas.microsoft.com/office/drawing/2014/main" id="{6EADC4D1-96BF-95DC-E4EE-47CE7A965E7E}"/>
              </a:ext>
            </a:extLst>
          </p:cNvPr>
          <p:cNvSpPr/>
          <p:nvPr/>
        </p:nvSpPr>
        <p:spPr>
          <a:xfrm>
            <a:off x="3872755" y="5014359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grpSp>
        <p:nvGrpSpPr>
          <p:cNvPr id="97" name="99 Grupo">
            <a:extLst>
              <a:ext uri="{FF2B5EF4-FFF2-40B4-BE49-F238E27FC236}">
                <a16:creationId xmlns:a16="http://schemas.microsoft.com/office/drawing/2014/main" id="{CDB3B0FD-C98C-7739-BC6A-7A0D6161F9BE}"/>
              </a:ext>
            </a:extLst>
          </p:cNvPr>
          <p:cNvGrpSpPr>
            <a:grpSpLocks/>
          </p:cNvGrpSpPr>
          <p:nvPr/>
        </p:nvGrpSpPr>
        <p:grpSpPr bwMode="auto">
          <a:xfrm>
            <a:off x="920470" y="3130911"/>
            <a:ext cx="2386794" cy="278214"/>
            <a:chOff x="5667321" y="2459904"/>
            <a:chExt cx="1557361" cy="436183"/>
          </a:xfrm>
        </p:grpSpPr>
        <p:sp>
          <p:nvSpPr>
            <p:cNvPr id="98" name="61 Rectángulo redondeado">
              <a:extLst>
                <a:ext uri="{FF2B5EF4-FFF2-40B4-BE49-F238E27FC236}">
                  <a16:creationId xmlns:a16="http://schemas.microsoft.com/office/drawing/2014/main" id="{3E726C2D-1297-7169-682D-2C1026032A12}"/>
                </a:ext>
              </a:extLst>
            </p:cNvPr>
            <p:cNvSpPr/>
            <p:nvPr/>
          </p:nvSpPr>
          <p:spPr bwMode="auto">
            <a:xfrm>
              <a:off x="5667321" y="2481433"/>
              <a:ext cx="858653" cy="4146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 7.0 a 12.0 </a:t>
              </a:r>
              <a:endParaRPr lang="en-US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61 Rectángulo redondeado">
              <a:extLst>
                <a:ext uri="{FF2B5EF4-FFF2-40B4-BE49-F238E27FC236}">
                  <a16:creationId xmlns:a16="http://schemas.microsoft.com/office/drawing/2014/main" id="{F1DB44E9-EDAC-4490-1DB8-609E7880D7AA}"/>
                </a:ext>
              </a:extLst>
            </p:cNvPr>
            <p:cNvSpPr/>
            <p:nvPr/>
          </p:nvSpPr>
          <p:spPr bwMode="auto">
            <a:xfrm>
              <a:off x="6671889" y="2459904"/>
              <a:ext cx="552793" cy="43150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7.4</a:t>
              </a:r>
            </a:p>
          </p:txBody>
        </p:sp>
      </p:grpSp>
      <p:grpSp>
        <p:nvGrpSpPr>
          <p:cNvPr id="100" name="100 Grupo">
            <a:extLst>
              <a:ext uri="{FF2B5EF4-FFF2-40B4-BE49-F238E27FC236}">
                <a16:creationId xmlns:a16="http://schemas.microsoft.com/office/drawing/2014/main" id="{2588EB0B-4C14-B31F-7014-4FE9C2CCE0D8}"/>
              </a:ext>
            </a:extLst>
          </p:cNvPr>
          <p:cNvGrpSpPr>
            <a:grpSpLocks/>
          </p:cNvGrpSpPr>
          <p:nvPr/>
        </p:nvGrpSpPr>
        <p:grpSpPr bwMode="auto">
          <a:xfrm>
            <a:off x="1023185" y="4210818"/>
            <a:ext cx="2386794" cy="255881"/>
            <a:chOff x="395536" y="3784236"/>
            <a:chExt cx="2104728" cy="455902"/>
          </a:xfrm>
        </p:grpSpPr>
        <p:sp>
          <p:nvSpPr>
            <p:cNvPr id="101" name="61 Rectángulo redondeado">
              <a:extLst>
                <a:ext uri="{FF2B5EF4-FFF2-40B4-BE49-F238E27FC236}">
                  <a16:creationId xmlns:a16="http://schemas.microsoft.com/office/drawing/2014/main" id="{E1659B83-0B0C-7B18-687A-981C79A93477}"/>
                </a:ext>
              </a:extLst>
            </p:cNvPr>
            <p:cNvSpPr/>
            <p:nvPr/>
          </p:nvSpPr>
          <p:spPr bwMode="auto">
            <a:xfrm>
              <a:off x="395536" y="3789982"/>
              <a:ext cx="1160445" cy="4501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 1.5  – 3.5</a:t>
              </a:r>
              <a:endParaRPr lang="en-US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61 Rectángulo redondeado">
              <a:extLst>
                <a:ext uri="{FF2B5EF4-FFF2-40B4-BE49-F238E27FC236}">
                  <a16:creationId xmlns:a16="http://schemas.microsoft.com/office/drawing/2014/main" id="{973285C3-5335-EE39-277B-FB84A9A3377B}"/>
                </a:ext>
              </a:extLst>
            </p:cNvPr>
            <p:cNvSpPr/>
            <p:nvPr/>
          </p:nvSpPr>
          <p:spPr bwMode="auto">
            <a:xfrm>
              <a:off x="1753180" y="3784236"/>
              <a:ext cx="747084" cy="45590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84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0.5</a:t>
              </a:r>
            </a:p>
          </p:txBody>
        </p:sp>
      </p:grpSp>
      <p:grpSp>
        <p:nvGrpSpPr>
          <p:cNvPr id="103" name="103 Grupo">
            <a:extLst>
              <a:ext uri="{FF2B5EF4-FFF2-40B4-BE49-F238E27FC236}">
                <a16:creationId xmlns:a16="http://schemas.microsoft.com/office/drawing/2014/main" id="{01348E4E-A9C9-0797-995C-D8562C75B1B0}"/>
              </a:ext>
            </a:extLst>
          </p:cNvPr>
          <p:cNvGrpSpPr>
            <a:grpSpLocks/>
          </p:cNvGrpSpPr>
          <p:nvPr/>
        </p:nvGrpSpPr>
        <p:grpSpPr bwMode="auto">
          <a:xfrm>
            <a:off x="906663" y="5269610"/>
            <a:ext cx="2386794" cy="294586"/>
            <a:chOff x="5482193" y="3251429"/>
            <a:chExt cx="1692190" cy="441263"/>
          </a:xfrm>
        </p:grpSpPr>
        <p:sp>
          <p:nvSpPr>
            <p:cNvPr id="104" name="61 Rectángulo redondeado">
              <a:extLst>
                <a:ext uri="{FF2B5EF4-FFF2-40B4-BE49-F238E27FC236}">
                  <a16:creationId xmlns:a16="http://schemas.microsoft.com/office/drawing/2014/main" id="{CBE726C5-689D-812F-4EA3-76DE319DF75A}"/>
                </a:ext>
              </a:extLst>
            </p:cNvPr>
            <p:cNvSpPr/>
            <p:nvPr/>
          </p:nvSpPr>
          <p:spPr bwMode="auto">
            <a:xfrm>
              <a:off x="5482193" y="3261092"/>
              <a:ext cx="932991" cy="4316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 8.0 – 14.0 </a:t>
              </a:r>
              <a:endParaRPr lang="en-US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61 Rectángulo redondeado">
              <a:extLst>
                <a:ext uri="{FF2B5EF4-FFF2-40B4-BE49-F238E27FC236}">
                  <a16:creationId xmlns:a16="http://schemas.microsoft.com/office/drawing/2014/main" id="{EF2BAD31-1839-5380-194E-03A9A4062ABF}"/>
                </a:ext>
              </a:extLst>
            </p:cNvPr>
            <p:cNvSpPr/>
            <p:nvPr/>
          </p:nvSpPr>
          <p:spPr bwMode="auto">
            <a:xfrm>
              <a:off x="6573732" y="3251429"/>
              <a:ext cx="600651" cy="4316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84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15.9</a:t>
              </a:r>
            </a:p>
          </p:txBody>
        </p:sp>
      </p:grpSp>
      <p:grpSp>
        <p:nvGrpSpPr>
          <p:cNvPr id="106" name="106 Grupo">
            <a:extLst>
              <a:ext uri="{FF2B5EF4-FFF2-40B4-BE49-F238E27FC236}">
                <a16:creationId xmlns:a16="http://schemas.microsoft.com/office/drawing/2014/main" id="{BE562DF2-6A1E-43C6-B70B-97619650D80C}"/>
              </a:ext>
            </a:extLst>
          </p:cNvPr>
          <p:cNvGrpSpPr>
            <a:grpSpLocks/>
          </p:cNvGrpSpPr>
          <p:nvPr/>
        </p:nvGrpSpPr>
        <p:grpSpPr bwMode="auto">
          <a:xfrm>
            <a:off x="5578266" y="3070949"/>
            <a:ext cx="2034427" cy="264483"/>
            <a:chOff x="621833" y="2351783"/>
            <a:chExt cx="1430221" cy="194972"/>
          </a:xfrm>
        </p:grpSpPr>
        <p:sp>
          <p:nvSpPr>
            <p:cNvPr id="107" name="61 Rectángulo redondeado">
              <a:extLst>
                <a:ext uri="{FF2B5EF4-FFF2-40B4-BE49-F238E27FC236}">
                  <a16:creationId xmlns:a16="http://schemas.microsoft.com/office/drawing/2014/main" id="{6138448E-41F7-3978-BD48-CE85872E9740}"/>
                </a:ext>
              </a:extLst>
            </p:cNvPr>
            <p:cNvSpPr/>
            <p:nvPr/>
          </p:nvSpPr>
          <p:spPr bwMode="auto">
            <a:xfrm>
              <a:off x="621833" y="2351783"/>
              <a:ext cx="944027" cy="19497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2813">
                <a:defRPr/>
              </a:pPr>
              <a:r>
                <a:rPr lang="es-MX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 1.0 – 4.0</a:t>
              </a:r>
              <a:endParaRPr lang="en-US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61 Rectángulo redondeado">
              <a:extLst>
                <a:ext uri="{FF2B5EF4-FFF2-40B4-BE49-F238E27FC236}">
                  <a16:creationId xmlns:a16="http://schemas.microsoft.com/office/drawing/2014/main" id="{13D07E99-E5BA-EABF-15CD-ADEAD187418D}"/>
                </a:ext>
              </a:extLst>
            </p:cNvPr>
            <p:cNvSpPr/>
            <p:nvPr/>
          </p:nvSpPr>
          <p:spPr bwMode="auto">
            <a:xfrm>
              <a:off x="1426986" y="2371227"/>
              <a:ext cx="625068" cy="17321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1.3</a:t>
              </a:r>
            </a:p>
          </p:txBody>
        </p:sp>
      </p:grpSp>
      <p:grpSp>
        <p:nvGrpSpPr>
          <p:cNvPr id="109" name="109 Grupo">
            <a:extLst>
              <a:ext uri="{FF2B5EF4-FFF2-40B4-BE49-F238E27FC236}">
                <a16:creationId xmlns:a16="http://schemas.microsoft.com/office/drawing/2014/main" id="{4BD657F8-F8B5-1E0C-ECB8-ACDB62D1FBE5}"/>
              </a:ext>
            </a:extLst>
          </p:cNvPr>
          <p:cNvGrpSpPr>
            <a:grpSpLocks/>
          </p:cNvGrpSpPr>
          <p:nvPr/>
        </p:nvGrpSpPr>
        <p:grpSpPr bwMode="auto">
          <a:xfrm>
            <a:off x="5505236" y="4050865"/>
            <a:ext cx="2205730" cy="309638"/>
            <a:chOff x="6812912" y="3236726"/>
            <a:chExt cx="1344190" cy="373415"/>
          </a:xfrm>
        </p:grpSpPr>
        <p:sp>
          <p:nvSpPr>
            <p:cNvPr id="110" name="61 Rectángulo redondeado">
              <a:extLst>
                <a:ext uri="{FF2B5EF4-FFF2-40B4-BE49-F238E27FC236}">
                  <a16:creationId xmlns:a16="http://schemas.microsoft.com/office/drawing/2014/main" id="{93A7E71D-0408-2374-A433-13D862404DCB}"/>
                </a:ext>
              </a:extLst>
            </p:cNvPr>
            <p:cNvSpPr/>
            <p:nvPr/>
          </p:nvSpPr>
          <p:spPr bwMode="auto">
            <a:xfrm>
              <a:off x="6812912" y="3236726"/>
              <a:ext cx="738404" cy="3734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2813">
                <a:defRPr/>
              </a:pPr>
              <a:r>
                <a:rPr lang="es-PE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 5.0-14.0</a:t>
              </a:r>
              <a:endParaRPr lang="en-US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61 Rectángulo redondeado">
              <a:extLst>
                <a:ext uri="{FF2B5EF4-FFF2-40B4-BE49-F238E27FC236}">
                  <a16:creationId xmlns:a16="http://schemas.microsoft.com/office/drawing/2014/main" id="{727D3AF1-EEF3-B0A5-1305-17A6F413ED17}"/>
                </a:ext>
              </a:extLst>
            </p:cNvPr>
            <p:cNvSpPr/>
            <p:nvPr/>
          </p:nvSpPr>
          <p:spPr bwMode="auto">
            <a:xfrm>
              <a:off x="7572013" y="3248396"/>
              <a:ext cx="585089" cy="3384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2.0</a:t>
              </a:r>
            </a:p>
          </p:txBody>
        </p:sp>
      </p:grpSp>
      <p:grpSp>
        <p:nvGrpSpPr>
          <p:cNvPr id="112" name="109 Grupo">
            <a:extLst>
              <a:ext uri="{FF2B5EF4-FFF2-40B4-BE49-F238E27FC236}">
                <a16:creationId xmlns:a16="http://schemas.microsoft.com/office/drawing/2014/main" id="{BD7351D7-1717-C241-7BCB-C1375E2B1048}"/>
              </a:ext>
            </a:extLst>
          </p:cNvPr>
          <p:cNvGrpSpPr>
            <a:grpSpLocks/>
          </p:cNvGrpSpPr>
          <p:nvPr/>
        </p:nvGrpSpPr>
        <p:grpSpPr bwMode="auto">
          <a:xfrm>
            <a:off x="5471740" y="5072387"/>
            <a:ext cx="2336924" cy="307026"/>
            <a:chOff x="6889857" y="3221205"/>
            <a:chExt cx="1224332" cy="470038"/>
          </a:xfrm>
        </p:grpSpPr>
        <p:sp>
          <p:nvSpPr>
            <p:cNvPr id="113" name="61 Rectángulo redondeado">
              <a:extLst>
                <a:ext uri="{FF2B5EF4-FFF2-40B4-BE49-F238E27FC236}">
                  <a16:creationId xmlns:a16="http://schemas.microsoft.com/office/drawing/2014/main" id="{FCE6562B-3103-C104-84FF-599DA3576921}"/>
                </a:ext>
              </a:extLst>
            </p:cNvPr>
            <p:cNvSpPr/>
            <p:nvPr/>
          </p:nvSpPr>
          <p:spPr bwMode="auto">
            <a:xfrm>
              <a:off x="6889857" y="3253416"/>
              <a:ext cx="767174" cy="437827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PE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</a:t>
              </a:r>
              <a:r>
                <a:rPr lang="es-MX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10.0-26.0</a:t>
              </a:r>
              <a:endParaRPr lang="en-US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61 Rectángulo redondeado">
              <a:extLst>
                <a:ext uri="{FF2B5EF4-FFF2-40B4-BE49-F238E27FC236}">
                  <a16:creationId xmlns:a16="http://schemas.microsoft.com/office/drawing/2014/main" id="{5A092949-EDAA-2DBA-1F66-2427C33AD172}"/>
                </a:ext>
              </a:extLst>
            </p:cNvPr>
            <p:cNvSpPr/>
            <p:nvPr/>
          </p:nvSpPr>
          <p:spPr bwMode="auto">
            <a:xfrm>
              <a:off x="7646112" y="3221205"/>
              <a:ext cx="468077" cy="43124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n-US" sz="1084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33.3</a:t>
              </a:r>
            </a:p>
          </p:txBody>
        </p:sp>
      </p:grpSp>
      <p:sp>
        <p:nvSpPr>
          <p:cNvPr id="115" name="67 CuadroTexto">
            <a:extLst>
              <a:ext uri="{FF2B5EF4-FFF2-40B4-BE49-F238E27FC236}">
                <a16:creationId xmlns:a16="http://schemas.microsoft.com/office/drawing/2014/main" id="{1D6E5ABC-ABE0-33F6-EC1D-9D1BB365ACEA}"/>
              </a:ext>
            </a:extLst>
          </p:cNvPr>
          <p:cNvSpPr txBox="1"/>
          <p:nvPr/>
        </p:nvSpPr>
        <p:spPr bwMode="auto">
          <a:xfrm>
            <a:off x="4451819" y="5420128"/>
            <a:ext cx="4195030" cy="3858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Hig_manos</a:t>
            </a: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apego a la higiene de manos en unidades de segundo nivel.</a:t>
            </a:r>
          </a:p>
        </p:txBody>
      </p:sp>
      <p:grpSp>
        <p:nvGrpSpPr>
          <p:cNvPr id="116" name="96 Grupo">
            <a:extLst>
              <a:ext uri="{FF2B5EF4-FFF2-40B4-BE49-F238E27FC236}">
                <a16:creationId xmlns:a16="http://schemas.microsoft.com/office/drawing/2014/main" id="{E7E142B8-F64A-173E-29BD-98A6383D8332}"/>
              </a:ext>
            </a:extLst>
          </p:cNvPr>
          <p:cNvGrpSpPr>
            <a:grpSpLocks/>
          </p:cNvGrpSpPr>
          <p:nvPr/>
        </p:nvGrpSpPr>
        <p:grpSpPr bwMode="auto">
          <a:xfrm>
            <a:off x="5619844" y="5854752"/>
            <a:ext cx="1791170" cy="288135"/>
            <a:chOff x="1252568" y="3390899"/>
            <a:chExt cx="1889117" cy="616330"/>
          </a:xfrm>
        </p:grpSpPr>
        <p:sp>
          <p:nvSpPr>
            <p:cNvPr id="117" name="61 Rectángulo redondeado">
              <a:extLst>
                <a:ext uri="{FF2B5EF4-FFF2-40B4-BE49-F238E27FC236}">
                  <a16:creationId xmlns:a16="http://schemas.microsoft.com/office/drawing/2014/main" id="{81616A82-994C-A276-5324-9758F6C1D409}"/>
                </a:ext>
              </a:extLst>
            </p:cNvPr>
            <p:cNvSpPr/>
            <p:nvPr/>
          </p:nvSpPr>
          <p:spPr bwMode="auto">
            <a:xfrm>
              <a:off x="1252568" y="3390899"/>
              <a:ext cx="940023" cy="6163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 70.0 </a:t>
              </a:r>
              <a:endParaRPr lang="en-U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61 Rectángulo redondeado">
              <a:extLst>
                <a:ext uri="{FF2B5EF4-FFF2-40B4-BE49-F238E27FC236}">
                  <a16:creationId xmlns:a16="http://schemas.microsoft.com/office/drawing/2014/main" id="{F9E4FCCF-9A01-06A4-6159-C39C18D5CCCC}"/>
                </a:ext>
              </a:extLst>
            </p:cNvPr>
            <p:cNvSpPr/>
            <p:nvPr/>
          </p:nvSpPr>
          <p:spPr bwMode="auto">
            <a:xfrm>
              <a:off x="2279903" y="3485189"/>
              <a:ext cx="861782" cy="43235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77.4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97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E3BB-8B3D-3C60-ECAB-9C14C14B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7 CuadroTexto">
            <a:extLst>
              <a:ext uri="{FF2B5EF4-FFF2-40B4-BE49-F238E27FC236}">
                <a16:creationId xmlns:a16="http://schemas.microsoft.com/office/drawing/2014/main" id="{5B77BC55-558C-47DA-BFFB-69CA6FE21776}"/>
              </a:ext>
            </a:extLst>
          </p:cNvPr>
          <p:cNvSpPr txBox="1"/>
          <p:nvPr/>
        </p:nvSpPr>
        <p:spPr bwMode="auto">
          <a:xfrm>
            <a:off x="318306" y="4220152"/>
            <a:ext cx="3718925" cy="41607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CES 04-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Cobertura de capacitación a personal de base del área de la salud en temas prioritarios.	</a:t>
            </a:r>
          </a:p>
        </p:txBody>
      </p:sp>
      <p:sp>
        <p:nvSpPr>
          <p:cNvPr id="3" name="81 Rectángulo redondeado">
            <a:extLst>
              <a:ext uri="{FF2B5EF4-FFF2-40B4-BE49-F238E27FC236}">
                <a16:creationId xmlns:a16="http://schemas.microsoft.com/office/drawing/2014/main" id="{7D5B882E-9E21-C5F9-EC9A-E0B5CE1F652B}"/>
              </a:ext>
            </a:extLst>
          </p:cNvPr>
          <p:cNvSpPr/>
          <p:nvPr/>
        </p:nvSpPr>
        <p:spPr bwMode="auto">
          <a:xfrm>
            <a:off x="4429950" y="2012262"/>
            <a:ext cx="3718889" cy="51788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CIS 01-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Número de Publicaciones Científicas generadas por Personal del Instituto Mexicano del Seguro Social (IMSS).</a:t>
            </a:r>
            <a:endParaRPr lang="es-MX" sz="1084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67 CuadroTexto">
            <a:extLst>
              <a:ext uri="{FF2B5EF4-FFF2-40B4-BE49-F238E27FC236}">
                <a16:creationId xmlns:a16="http://schemas.microsoft.com/office/drawing/2014/main" id="{3C9A398C-F1C1-697F-4071-82466A712F2B}"/>
              </a:ext>
            </a:extLst>
          </p:cNvPr>
          <p:cNvSpPr txBox="1"/>
          <p:nvPr/>
        </p:nvSpPr>
        <p:spPr bwMode="auto">
          <a:xfrm>
            <a:off x="348075" y="2004983"/>
            <a:ext cx="3704906" cy="41607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CES 01-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satisfacción de alumnos en programas educativos de personal para la salud.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A995CBF3-5637-CCF6-DA2E-8F966996A4B6}"/>
              </a:ext>
            </a:extLst>
          </p:cNvPr>
          <p:cNvSpPr/>
          <p:nvPr/>
        </p:nvSpPr>
        <p:spPr>
          <a:xfrm>
            <a:off x="3836406" y="4495812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6</a:t>
            </a:r>
          </a:p>
        </p:txBody>
      </p:sp>
      <p:grpSp>
        <p:nvGrpSpPr>
          <p:cNvPr id="8" name="96 Grupo">
            <a:extLst>
              <a:ext uri="{FF2B5EF4-FFF2-40B4-BE49-F238E27FC236}">
                <a16:creationId xmlns:a16="http://schemas.microsoft.com/office/drawing/2014/main" id="{3683B0A6-4944-8D02-A704-1652CFF4EB99}"/>
              </a:ext>
            </a:extLst>
          </p:cNvPr>
          <p:cNvGrpSpPr>
            <a:grpSpLocks/>
          </p:cNvGrpSpPr>
          <p:nvPr/>
        </p:nvGrpSpPr>
        <p:grpSpPr bwMode="auto">
          <a:xfrm>
            <a:off x="1381024" y="2423540"/>
            <a:ext cx="1757842" cy="250505"/>
            <a:chOff x="1294196" y="3257627"/>
            <a:chExt cx="1801106" cy="352002"/>
          </a:xfrm>
        </p:grpSpPr>
        <p:sp>
          <p:nvSpPr>
            <p:cNvPr id="9" name="61 Rectángulo redondeado">
              <a:extLst>
                <a:ext uri="{FF2B5EF4-FFF2-40B4-BE49-F238E27FC236}">
                  <a16:creationId xmlns:a16="http://schemas.microsoft.com/office/drawing/2014/main" id="{AFEDB737-77E1-374F-4309-1FC4310D9942}"/>
                </a:ext>
              </a:extLst>
            </p:cNvPr>
            <p:cNvSpPr/>
            <p:nvPr/>
          </p:nvSpPr>
          <p:spPr bwMode="auto">
            <a:xfrm>
              <a:off x="1294196" y="3257627"/>
              <a:ext cx="898900" cy="3520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&gt;=90%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61 Rectángulo redondeado">
              <a:extLst>
                <a:ext uri="{FF2B5EF4-FFF2-40B4-BE49-F238E27FC236}">
                  <a16:creationId xmlns:a16="http://schemas.microsoft.com/office/drawing/2014/main" id="{5F3EECCF-03A6-95B0-93D7-A5ACBD392440}"/>
                </a:ext>
              </a:extLst>
            </p:cNvPr>
            <p:cNvSpPr/>
            <p:nvPr/>
          </p:nvSpPr>
          <p:spPr bwMode="auto">
            <a:xfrm>
              <a:off x="2233856" y="3349873"/>
              <a:ext cx="861446" cy="18355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n-US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99.0</a:t>
              </a:r>
            </a:p>
          </p:txBody>
        </p:sp>
      </p:grpSp>
      <p:sp>
        <p:nvSpPr>
          <p:cNvPr id="11" name="67 CuadroTexto">
            <a:extLst>
              <a:ext uri="{FF2B5EF4-FFF2-40B4-BE49-F238E27FC236}">
                <a16:creationId xmlns:a16="http://schemas.microsoft.com/office/drawing/2014/main" id="{3E6AF33B-FEBA-F73B-2327-C9ACF011DC1A}"/>
              </a:ext>
            </a:extLst>
          </p:cNvPr>
          <p:cNvSpPr txBox="1"/>
          <p:nvPr/>
        </p:nvSpPr>
        <p:spPr bwMode="auto">
          <a:xfrm>
            <a:off x="337265" y="2710822"/>
            <a:ext cx="3715716" cy="41607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CES 02-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Eficiencia terminal del Ciclo Académico en Residencias Médicas. </a:t>
            </a:r>
          </a:p>
        </p:txBody>
      </p:sp>
      <p:grpSp>
        <p:nvGrpSpPr>
          <p:cNvPr id="12" name="96 Grupo">
            <a:extLst>
              <a:ext uri="{FF2B5EF4-FFF2-40B4-BE49-F238E27FC236}">
                <a16:creationId xmlns:a16="http://schemas.microsoft.com/office/drawing/2014/main" id="{EDDBE7A2-E34C-5F75-1AFB-8527540492F9}"/>
              </a:ext>
            </a:extLst>
          </p:cNvPr>
          <p:cNvGrpSpPr>
            <a:grpSpLocks/>
          </p:cNvGrpSpPr>
          <p:nvPr/>
        </p:nvGrpSpPr>
        <p:grpSpPr bwMode="auto">
          <a:xfrm>
            <a:off x="1321607" y="3157928"/>
            <a:ext cx="1757842" cy="250506"/>
            <a:chOff x="1294196" y="3282576"/>
            <a:chExt cx="1801106" cy="352003"/>
          </a:xfrm>
        </p:grpSpPr>
        <p:sp>
          <p:nvSpPr>
            <p:cNvPr id="13" name="61 Rectángulo redondeado">
              <a:extLst>
                <a:ext uri="{FF2B5EF4-FFF2-40B4-BE49-F238E27FC236}">
                  <a16:creationId xmlns:a16="http://schemas.microsoft.com/office/drawing/2014/main" id="{78EBC6A0-F31B-F503-DF33-5E6BD15ADE39}"/>
                </a:ext>
              </a:extLst>
            </p:cNvPr>
            <p:cNvSpPr/>
            <p:nvPr/>
          </p:nvSpPr>
          <p:spPr bwMode="auto">
            <a:xfrm>
              <a:off x="1294196" y="3282576"/>
              <a:ext cx="898900" cy="35200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&gt;=90%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61 Rectángulo redondeado">
              <a:extLst>
                <a:ext uri="{FF2B5EF4-FFF2-40B4-BE49-F238E27FC236}">
                  <a16:creationId xmlns:a16="http://schemas.microsoft.com/office/drawing/2014/main" id="{1D5A065D-54C4-A0BB-A9AD-FDBC744C4FAF}"/>
                </a:ext>
              </a:extLst>
            </p:cNvPr>
            <p:cNvSpPr/>
            <p:nvPr/>
          </p:nvSpPr>
          <p:spPr bwMode="auto">
            <a:xfrm>
              <a:off x="2233856" y="3349873"/>
              <a:ext cx="861446" cy="20124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n-US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100</a:t>
              </a:r>
            </a:p>
          </p:txBody>
        </p:sp>
      </p:grpSp>
      <p:sp>
        <p:nvSpPr>
          <p:cNvPr id="15" name="67 CuadroTexto">
            <a:extLst>
              <a:ext uri="{FF2B5EF4-FFF2-40B4-BE49-F238E27FC236}">
                <a16:creationId xmlns:a16="http://schemas.microsoft.com/office/drawing/2014/main" id="{9A345D97-8DC9-AD8B-FBDA-3E6ED87E0BE8}"/>
              </a:ext>
            </a:extLst>
          </p:cNvPr>
          <p:cNvSpPr txBox="1"/>
          <p:nvPr/>
        </p:nvSpPr>
        <p:spPr bwMode="auto">
          <a:xfrm>
            <a:off x="339198" y="3452329"/>
            <a:ext cx="3704906" cy="41607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CES 03-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acumulado de docentes capacitados en cursos, diplomados, maestrías o doctorados 	</a:t>
            </a:r>
          </a:p>
        </p:txBody>
      </p:sp>
      <p:grpSp>
        <p:nvGrpSpPr>
          <p:cNvPr id="16" name="96 Grupo">
            <a:extLst>
              <a:ext uri="{FF2B5EF4-FFF2-40B4-BE49-F238E27FC236}">
                <a16:creationId xmlns:a16="http://schemas.microsoft.com/office/drawing/2014/main" id="{C18756F8-C888-4ED7-8D37-C7E3089960C9}"/>
              </a:ext>
            </a:extLst>
          </p:cNvPr>
          <p:cNvGrpSpPr>
            <a:grpSpLocks/>
          </p:cNvGrpSpPr>
          <p:nvPr/>
        </p:nvGrpSpPr>
        <p:grpSpPr bwMode="auto">
          <a:xfrm>
            <a:off x="1339884" y="3904743"/>
            <a:ext cx="1758916" cy="250505"/>
            <a:chOff x="1294196" y="3295052"/>
            <a:chExt cx="1801106" cy="352002"/>
          </a:xfrm>
        </p:grpSpPr>
        <p:sp>
          <p:nvSpPr>
            <p:cNvPr id="17" name="61 Rectángulo redondeado">
              <a:extLst>
                <a:ext uri="{FF2B5EF4-FFF2-40B4-BE49-F238E27FC236}">
                  <a16:creationId xmlns:a16="http://schemas.microsoft.com/office/drawing/2014/main" id="{75278B2D-627A-F905-A2A6-FFA969AFA783}"/>
                </a:ext>
              </a:extLst>
            </p:cNvPr>
            <p:cNvSpPr/>
            <p:nvPr/>
          </p:nvSpPr>
          <p:spPr bwMode="auto">
            <a:xfrm>
              <a:off x="1294196" y="3295052"/>
              <a:ext cx="898351" cy="3520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&gt;=20%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61 Rectángulo redondeado">
              <a:extLst>
                <a:ext uri="{FF2B5EF4-FFF2-40B4-BE49-F238E27FC236}">
                  <a16:creationId xmlns:a16="http://schemas.microsoft.com/office/drawing/2014/main" id="{E34982C7-C800-A27D-167C-2FD9C21102F8}"/>
                </a:ext>
              </a:extLst>
            </p:cNvPr>
            <p:cNvSpPr/>
            <p:nvPr/>
          </p:nvSpPr>
          <p:spPr bwMode="auto">
            <a:xfrm>
              <a:off x="2234382" y="3349873"/>
              <a:ext cx="860920" cy="23576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n-US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22.8</a:t>
              </a:r>
            </a:p>
          </p:txBody>
        </p:sp>
      </p:grpSp>
      <p:grpSp>
        <p:nvGrpSpPr>
          <p:cNvPr id="19" name="96 Grupo">
            <a:extLst>
              <a:ext uri="{FF2B5EF4-FFF2-40B4-BE49-F238E27FC236}">
                <a16:creationId xmlns:a16="http://schemas.microsoft.com/office/drawing/2014/main" id="{B494B7BD-A7D0-7469-6B81-63ED185747CA}"/>
              </a:ext>
            </a:extLst>
          </p:cNvPr>
          <p:cNvGrpSpPr>
            <a:grpSpLocks/>
          </p:cNvGrpSpPr>
          <p:nvPr/>
        </p:nvGrpSpPr>
        <p:grpSpPr bwMode="auto">
          <a:xfrm>
            <a:off x="1257727" y="4696621"/>
            <a:ext cx="1771818" cy="244055"/>
            <a:chOff x="1280978" y="3349873"/>
            <a:chExt cx="1814324" cy="344534"/>
          </a:xfrm>
        </p:grpSpPr>
        <p:sp>
          <p:nvSpPr>
            <p:cNvPr id="20" name="61 Rectángulo redondeado">
              <a:extLst>
                <a:ext uri="{FF2B5EF4-FFF2-40B4-BE49-F238E27FC236}">
                  <a16:creationId xmlns:a16="http://schemas.microsoft.com/office/drawing/2014/main" id="{4377CF0B-0BB4-98CC-028F-3F725E733735}"/>
                </a:ext>
              </a:extLst>
            </p:cNvPr>
            <p:cNvSpPr/>
            <p:nvPr/>
          </p:nvSpPr>
          <p:spPr bwMode="auto">
            <a:xfrm>
              <a:off x="1280978" y="3357461"/>
              <a:ext cx="911566" cy="3369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&gt;=12.5%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61 Rectángulo redondeado">
              <a:extLst>
                <a:ext uri="{FF2B5EF4-FFF2-40B4-BE49-F238E27FC236}">
                  <a16:creationId xmlns:a16="http://schemas.microsoft.com/office/drawing/2014/main" id="{426099D7-F23B-7258-DD7B-28A5DFB76BCC}"/>
                </a:ext>
              </a:extLst>
            </p:cNvPr>
            <p:cNvSpPr/>
            <p:nvPr/>
          </p:nvSpPr>
          <p:spPr bwMode="auto">
            <a:xfrm>
              <a:off x="2234379" y="3349873"/>
              <a:ext cx="860923" cy="25904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n-US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37.5</a:t>
              </a:r>
            </a:p>
          </p:txBody>
        </p:sp>
      </p:grpSp>
      <p:sp>
        <p:nvSpPr>
          <p:cNvPr id="22" name="67 CuadroTexto">
            <a:extLst>
              <a:ext uri="{FF2B5EF4-FFF2-40B4-BE49-F238E27FC236}">
                <a16:creationId xmlns:a16="http://schemas.microsoft.com/office/drawing/2014/main" id="{A89D59F1-4B79-CD74-17D1-4213B7A96CE6}"/>
              </a:ext>
            </a:extLst>
          </p:cNvPr>
          <p:cNvSpPr txBox="1"/>
          <p:nvPr/>
        </p:nvSpPr>
        <p:spPr bwMode="auto">
          <a:xfrm>
            <a:off x="341058" y="4987505"/>
            <a:ext cx="3696173" cy="41607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CES 05-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cursos de educación permanente en salud presencial, efectuados por Unidad Médica,	</a:t>
            </a:r>
          </a:p>
        </p:txBody>
      </p:sp>
      <p:grpSp>
        <p:nvGrpSpPr>
          <p:cNvPr id="23" name="96 Grupo">
            <a:extLst>
              <a:ext uri="{FF2B5EF4-FFF2-40B4-BE49-F238E27FC236}">
                <a16:creationId xmlns:a16="http://schemas.microsoft.com/office/drawing/2014/main" id="{F1E64B6F-4F11-6949-39F0-0EE9EEECC9FF}"/>
              </a:ext>
            </a:extLst>
          </p:cNvPr>
          <p:cNvGrpSpPr>
            <a:grpSpLocks/>
          </p:cNvGrpSpPr>
          <p:nvPr/>
        </p:nvGrpSpPr>
        <p:grpSpPr bwMode="auto">
          <a:xfrm>
            <a:off x="1257727" y="5429465"/>
            <a:ext cx="1825086" cy="250505"/>
            <a:chOff x="1226439" y="3282577"/>
            <a:chExt cx="1868863" cy="352002"/>
          </a:xfrm>
        </p:grpSpPr>
        <p:sp>
          <p:nvSpPr>
            <p:cNvPr id="24" name="61 Rectángulo redondeado">
              <a:extLst>
                <a:ext uri="{FF2B5EF4-FFF2-40B4-BE49-F238E27FC236}">
                  <a16:creationId xmlns:a16="http://schemas.microsoft.com/office/drawing/2014/main" id="{A3F2B468-6331-2163-357B-8D277E358A19}"/>
                </a:ext>
              </a:extLst>
            </p:cNvPr>
            <p:cNvSpPr/>
            <p:nvPr/>
          </p:nvSpPr>
          <p:spPr bwMode="auto">
            <a:xfrm>
              <a:off x="1226439" y="3282577"/>
              <a:ext cx="966109" cy="3520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&gt;=70.5%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61 Rectángulo redondeado">
              <a:extLst>
                <a:ext uri="{FF2B5EF4-FFF2-40B4-BE49-F238E27FC236}">
                  <a16:creationId xmlns:a16="http://schemas.microsoft.com/office/drawing/2014/main" id="{49D51889-92A8-A1A5-C743-5AF28D12C801}"/>
                </a:ext>
              </a:extLst>
            </p:cNvPr>
            <p:cNvSpPr/>
            <p:nvPr/>
          </p:nvSpPr>
          <p:spPr bwMode="auto">
            <a:xfrm>
              <a:off x="2234382" y="3349873"/>
              <a:ext cx="860920" cy="20500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n-US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97.7</a:t>
              </a:r>
            </a:p>
          </p:txBody>
        </p:sp>
      </p:grpSp>
      <p:grpSp>
        <p:nvGrpSpPr>
          <p:cNvPr id="26" name="96 Grupo">
            <a:extLst>
              <a:ext uri="{FF2B5EF4-FFF2-40B4-BE49-F238E27FC236}">
                <a16:creationId xmlns:a16="http://schemas.microsoft.com/office/drawing/2014/main" id="{1DBB76E7-4C84-366A-BB33-E0C9344FF16F}"/>
              </a:ext>
            </a:extLst>
          </p:cNvPr>
          <p:cNvGrpSpPr>
            <a:grpSpLocks/>
          </p:cNvGrpSpPr>
          <p:nvPr/>
        </p:nvGrpSpPr>
        <p:grpSpPr bwMode="auto">
          <a:xfrm>
            <a:off x="5532890" y="2586530"/>
            <a:ext cx="1757841" cy="250505"/>
            <a:chOff x="1294196" y="3307527"/>
            <a:chExt cx="1801106" cy="352002"/>
          </a:xfrm>
        </p:grpSpPr>
        <p:sp>
          <p:nvSpPr>
            <p:cNvPr id="27" name="61 Rectángulo redondeado">
              <a:extLst>
                <a:ext uri="{FF2B5EF4-FFF2-40B4-BE49-F238E27FC236}">
                  <a16:creationId xmlns:a16="http://schemas.microsoft.com/office/drawing/2014/main" id="{006D37AD-E07C-9BD3-93C9-7164D73F1B04}"/>
                </a:ext>
              </a:extLst>
            </p:cNvPr>
            <p:cNvSpPr/>
            <p:nvPr/>
          </p:nvSpPr>
          <p:spPr bwMode="auto">
            <a:xfrm>
              <a:off x="1294196" y="3307527"/>
              <a:ext cx="898901" cy="352002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&gt;=6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61 Rectángulo redondeado">
              <a:extLst>
                <a:ext uri="{FF2B5EF4-FFF2-40B4-BE49-F238E27FC236}">
                  <a16:creationId xmlns:a16="http://schemas.microsoft.com/office/drawing/2014/main" id="{9A9FAEAF-E4E3-33FC-2EED-F316C47EA92F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26189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n-US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sp>
        <p:nvSpPr>
          <p:cNvPr id="29" name="28 Rectángulo">
            <a:extLst>
              <a:ext uri="{FF2B5EF4-FFF2-40B4-BE49-F238E27FC236}">
                <a16:creationId xmlns:a16="http://schemas.microsoft.com/office/drawing/2014/main" id="{D4A3CE35-F75E-3F9E-5203-6205D1C55CD8}"/>
              </a:ext>
            </a:extLst>
          </p:cNvPr>
          <p:cNvSpPr/>
          <p:nvPr/>
        </p:nvSpPr>
        <p:spPr>
          <a:xfrm>
            <a:off x="7948014" y="2389726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30" name="81 Rectángulo redondeado">
            <a:extLst>
              <a:ext uri="{FF2B5EF4-FFF2-40B4-BE49-F238E27FC236}">
                <a16:creationId xmlns:a16="http://schemas.microsoft.com/office/drawing/2014/main" id="{7188D7A4-8914-0EC6-D5FE-BFF6F6252461}"/>
              </a:ext>
            </a:extLst>
          </p:cNvPr>
          <p:cNvSpPr/>
          <p:nvPr/>
        </p:nvSpPr>
        <p:spPr bwMode="auto">
          <a:xfrm>
            <a:off x="4429953" y="2967020"/>
            <a:ext cx="3718886" cy="41607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CIS 02-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publicaciones científicas con factor de impacto en cuartiles 1 y 2 Trimestral</a:t>
            </a:r>
          </a:p>
        </p:txBody>
      </p:sp>
      <p:grpSp>
        <p:nvGrpSpPr>
          <p:cNvPr id="31" name="96 Grupo">
            <a:extLst>
              <a:ext uri="{FF2B5EF4-FFF2-40B4-BE49-F238E27FC236}">
                <a16:creationId xmlns:a16="http://schemas.microsoft.com/office/drawing/2014/main" id="{F38806AE-8E17-A3FA-364D-4A1B2CE1FF70}"/>
              </a:ext>
            </a:extLst>
          </p:cNvPr>
          <p:cNvGrpSpPr>
            <a:grpSpLocks/>
          </p:cNvGrpSpPr>
          <p:nvPr/>
        </p:nvGrpSpPr>
        <p:grpSpPr bwMode="auto">
          <a:xfrm>
            <a:off x="5530236" y="3424346"/>
            <a:ext cx="1757841" cy="250506"/>
            <a:chOff x="1294196" y="3295051"/>
            <a:chExt cx="1801106" cy="352003"/>
          </a:xfrm>
        </p:grpSpPr>
        <p:sp>
          <p:nvSpPr>
            <p:cNvPr id="32" name="61 Rectángulo redondeado">
              <a:extLst>
                <a:ext uri="{FF2B5EF4-FFF2-40B4-BE49-F238E27FC236}">
                  <a16:creationId xmlns:a16="http://schemas.microsoft.com/office/drawing/2014/main" id="{E3608977-5F72-AC3F-4E88-FC50EB05CB0F}"/>
                </a:ext>
              </a:extLst>
            </p:cNvPr>
            <p:cNvSpPr/>
            <p:nvPr/>
          </p:nvSpPr>
          <p:spPr bwMode="auto">
            <a:xfrm>
              <a:off x="1294196" y="3295051"/>
              <a:ext cx="898901" cy="35200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&gt;=45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61 Rectángulo redondeado">
              <a:extLst>
                <a:ext uri="{FF2B5EF4-FFF2-40B4-BE49-F238E27FC236}">
                  <a16:creationId xmlns:a16="http://schemas.microsoft.com/office/drawing/2014/main" id="{60112C7B-E229-DE15-7816-15B80A762AAE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24231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n-US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100</a:t>
              </a:r>
            </a:p>
          </p:txBody>
        </p:sp>
      </p:grpSp>
      <p:sp>
        <p:nvSpPr>
          <p:cNvPr id="34" name="33 Rectángulo">
            <a:extLst>
              <a:ext uri="{FF2B5EF4-FFF2-40B4-BE49-F238E27FC236}">
                <a16:creationId xmlns:a16="http://schemas.microsoft.com/office/drawing/2014/main" id="{3A58DCE9-32B5-2CDD-76EB-4D5D44B43F6F}"/>
              </a:ext>
            </a:extLst>
          </p:cNvPr>
          <p:cNvSpPr/>
          <p:nvPr/>
        </p:nvSpPr>
        <p:spPr>
          <a:xfrm>
            <a:off x="7948014" y="3248713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35" name="81 Rectángulo redondeado">
            <a:extLst>
              <a:ext uri="{FF2B5EF4-FFF2-40B4-BE49-F238E27FC236}">
                <a16:creationId xmlns:a16="http://schemas.microsoft.com/office/drawing/2014/main" id="{8C702A3A-BE63-881C-FB15-158CAA1EFB94}"/>
              </a:ext>
            </a:extLst>
          </p:cNvPr>
          <p:cNvSpPr/>
          <p:nvPr/>
        </p:nvSpPr>
        <p:spPr bwMode="auto">
          <a:xfrm>
            <a:off x="4429951" y="3730820"/>
            <a:ext cx="3718888" cy="4160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CIS 03-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 Institucional Formado en Investigación en Ciencias Salud (Maestrías y Doctorados)</a:t>
            </a:r>
            <a:endParaRPr lang="es-MX" sz="1084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96 Grupo">
            <a:extLst>
              <a:ext uri="{FF2B5EF4-FFF2-40B4-BE49-F238E27FC236}">
                <a16:creationId xmlns:a16="http://schemas.microsoft.com/office/drawing/2014/main" id="{A5814418-5DAB-27D7-8799-F961D9D80653}"/>
              </a:ext>
            </a:extLst>
          </p:cNvPr>
          <p:cNvGrpSpPr>
            <a:grpSpLocks/>
          </p:cNvGrpSpPr>
          <p:nvPr/>
        </p:nvGrpSpPr>
        <p:grpSpPr bwMode="auto">
          <a:xfrm>
            <a:off x="5534847" y="4230039"/>
            <a:ext cx="1757841" cy="254806"/>
            <a:chOff x="1294196" y="3349873"/>
            <a:chExt cx="1801106" cy="359556"/>
          </a:xfrm>
        </p:grpSpPr>
        <p:sp>
          <p:nvSpPr>
            <p:cNvPr id="37" name="61 Rectángulo redondeado">
              <a:extLst>
                <a:ext uri="{FF2B5EF4-FFF2-40B4-BE49-F238E27FC236}">
                  <a16:creationId xmlns:a16="http://schemas.microsoft.com/office/drawing/2014/main" id="{4097F69A-585C-3F24-672A-6FEC5B71A80C}"/>
                </a:ext>
              </a:extLst>
            </p:cNvPr>
            <p:cNvSpPr/>
            <p:nvPr/>
          </p:nvSpPr>
          <p:spPr bwMode="auto">
            <a:xfrm>
              <a:off x="1294196" y="3357458"/>
              <a:ext cx="898901" cy="3519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&gt;=20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61 Rectángulo redondeado">
              <a:extLst>
                <a:ext uri="{FF2B5EF4-FFF2-40B4-BE49-F238E27FC236}">
                  <a16:creationId xmlns:a16="http://schemas.microsoft.com/office/drawing/2014/main" id="{BCD8EF53-5DCE-B659-557B-47D5254F8F58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48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n-US" sz="1084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0.0</a:t>
              </a:r>
            </a:p>
          </p:txBody>
        </p:sp>
      </p:grpSp>
      <p:sp>
        <p:nvSpPr>
          <p:cNvPr id="39" name="81 Rectángulo redondeado">
            <a:extLst>
              <a:ext uri="{FF2B5EF4-FFF2-40B4-BE49-F238E27FC236}">
                <a16:creationId xmlns:a16="http://schemas.microsoft.com/office/drawing/2014/main" id="{1A53B27C-4FAA-F5E9-8703-0CC526255B3C}"/>
              </a:ext>
            </a:extLst>
          </p:cNvPr>
          <p:cNvSpPr/>
          <p:nvPr/>
        </p:nvSpPr>
        <p:spPr bwMode="auto">
          <a:xfrm>
            <a:off x="4429952" y="4627411"/>
            <a:ext cx="3718887" cy="51283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CIS 04-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Investigadores del Instituto Mexicano del Seguro Social (IMSS) que pertenece al Sistema Nacional de Investigadores (SNI)</a:t>
            </a:r>
            <a:endParaRPr lang="es-MX" sz="1084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96 Grupo">
            <a:extLst>
              <a:ext uri="{FF2B5EF4-FFF2-40B4-BE49-F238E27FC236}">
                <a16:creationId xmlns:a16="http://schemas.microsoft.com/office/drawing/2014/main" id="{CF098E5B-9CCB-E974-C3E3-088F7162FD94}"/>
              </a:ext>
            </a:extLst>
          </p:cNvPr>
          <p:cNvGrpSpPr>
            <a:grpSpLocks/>
          </p:cNvGrpSpPr>
          <p:nvPr/>
        </p:nvGrpSpPr>
        <p:grpSpPr bwMode="auto">
          <a:xfrm>
            <a:off x="5534767" y="5187347"/>
            <a:ext cx="1757841" cy="250505"/>
            <a:chOff x="1294196" y="3307527"/>
            <a:chExt cx="1801106" cy="352002"/>
          </a:xfrm>
        </p:grpSpPr>
        <p:sp>
          <p:nvSpPr>
            <p:cNvPr id="41" name="61 Rectángulo redondeado">
              <a:extLst>
                <a:ext uri="{FF2B5EF4-FFF2-40B4-BE49-F238E27FC236}">
                  <a16:creationId xmlns:a16="http://schemas.microsoft.com/office/drawing/2014/main" id="{E1FC1360-1469-51EF-C68C-5C93EF86CF9A}"/>
                </a:ext>
              </a:extLst>
            </p:cNvPr>
            <p:cNvSpPr/>
            <p:nvPr/>
          </p:nvSpPr>
          <p:spPr bwMode="auto">
            <a:xfrm>
              <a:off x="1294196" y="3307527"/>
              <a:ext cx="898901" cy="3520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PE" sz="95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&gt;=45</a:t>
              </a:r>
              <a:endParaRPr lang="en-US" sz="9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61 Rectángulo redondeado">
              <a:extLst>
                <a:ext uri="{FF2B5EF4-FFF2-40B4-BE49-F238E27FC236}">
                  <a16:creationId xmlns:a16="http://schemas.microsoft.com/office/drawing/2014/main" id="{DDFDA55A-62BD-8173-48CA-BD6E6DFBCC96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24456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n-US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100</a:t>
              </a:r>
            </a:p>
          </p:txBody>
        </p:sp>
      </p:grpSp>
      <p:sp>
        <p:nvSpPr>
          <p:cNvPr id="43" name="81 Rectángulo redondeado">
            <a:extLst>
              <a:ext uri="{FF2B5EF4-FFF2-40B4-BE49-F238E27FC236}">
                <a16:creationId xmlns:a16="http://schemas.microsoft.com/office/drawing/2014/main" id="{E1C96099-D3BA-244C-960A-AE0D623E2147}"/>
              </a:ext>
            </a:extLst>
          </p:cNvPr>
          <p:cNvSpPr/>
          <p:nvPr/>
        </p:nvSpPr>
        <p:spPr bwMode="auto">
          <a:xfrm>
            <a:off x="4429952" y="5509026"/>
            <a:ext cx="3718887" cy="4160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CIS 05-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Protocolos de Investigación en Salud relacionados a Prevención Primaria de la Salud.</a:t>
            </a:r>
            <a:endParaRPr lang="es-MX" sz="1084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96 Grupo">
            <a:extLst>
              <a:ext uri="{FF2B5EF4-FFF2-40B4-BE49-F238E27FC236}">
                <a16:creationId xmlns:a16="http://schemas.microsoft.com/office/drawing/2014/main" id="{3C51B7BE-AE6A-C5A0-4A44-5C8D2CF09DBE}"/>
              </a:ext>
            </a:extLst>
          </p:cNvPr>
          <p:cNvGrpSpPr>
            <a:grpSpLocks/>
          </p:cNvGrpSpPr>
          <p:nvPr/>
        </p:nvGrpSpPr>
        <p:grpSpPr bwMode="auto">
          <a:xfrm>
            <a:off x="5492070" y="5945009"/>
            <a:ext cx="1757841" cy="250505"/>
            <a:chOff x="1294196" y="3270102"/>
            <a:chExt cx="1801106" cy="352002"/>
          </a:xfrm>
        </p:grpSpPr>
        <p:sp>
          <p:nvSpPr>
            <p:cNvPr id="45" name="61 Rectángulo redondeado">
              <a:extLst>
                <a:ext uri="{FF2B5EF4-FFF2-40B4-BE49-F238E27FC236}">
                  <a16:creationId xmlns:a16="http://schemas.microsoft.com/office/drawing/2014/main" id="{7FC4C283-9431-92F4-B31F-0C7868A5FC29}"/>
                </a:ext>
              </a:extLst>
            </p:cNvPr>
            <p:cNvSpPr/>
            <p:nvPr/>
          </p:nvSpPr>
          <p:spPr bwMode="auto">
            <a:xfrm>
              <a:off x="1294196" y="3270102"/>
              <a:ext cx="898901" cy="3520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&gt;=40.5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61 Rectángulo redondeado">
              <a:extLst>
                <a:ext uri="{FF2B5EF4-FFF2-40B4-BE49-F238E27FC236}">
                  <a16:creationId xmlns:a16="http://schemas.microsoft.com/office/drawing/2014/main" id="{C9B04464-412B-493C-9213-41DF6375F3F6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18376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n-US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53.3</a:t>
              </a:r>
            </a:p>
          </p:txBody>
        </p:sp>
      </p:grpSp>
      <p:sp>
        <p:nvSpPr>
          <p:cNvPr id="47" name="81 Rectángulo redondeado">
            <a:extLst>
              <a:ext uri="{FF2B5EF4-FFF2-40B4-BE49-F238E27FC236}">
                <a16:creationId xmlns:a16="http://schemas.microsoft.com/office/drawing/2014/main" id="{33195AD7-FBC6-1CFF-A2BE-25478C00D966}"/>
              </a:ext>
            </a:extLst>
          </p:cNvPr>
          <p:cNvSpPr/>
          <p:nvPr/>
        </p:nvSpPr>
        <p:spPr bwMode="auto">
          <a:xfrm>
            <a:off x="8336124" y="2005711"/>
            <a:ext cx="3512957" cy="4160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CIS 06-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Protocolos de Investigación en salud relacionados con temas prioritarios del instituto.</a:t>
            </a:r>
            <a:endParaRPr lang="es-MX" sz="1084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96 Grupo">
            <a:extLst>
              <a:ext uri="{FF2B5EF4-FFF2-40B4-BE49-F238E27FC236}">
                <a16:creationId xmlns:a16="http://schemas.microsoft.com/office/drawing/2014/main" id="{AA70B842-803D-2CC1-3D98-803447BB3920}"/>
              </a:ext>
            </a:extLst>
          </p:cNvPr>
          <p:cNvGrpSpPr>
            <a:grpSpLocks/>
          </p:cNvGrpSpPr>
          <p:nvPr/>
        </p:nvGrpSpPr>
        <p:grpSpPr bwMode="auto">
          <a:xfrm>
            <a:off x="9336731" y="2496770"/>
            <a:ext cx="1757841" cy="255881"/>
            <a:chOff x="1294196" y="3349873"/>
            <a:chExt cx="1801106" cy="359556"/>
          </a:xfrm>
        </p:grpSpPr>
        <p:sp>
          <p:nvSpPr>
            <p:cNvPr id="49" name="61 Rectángulo redondeado">
              <a:extLst>
                <a:ext uri="{FF2B5EF4-FFF2-40B4-BE49-F238E27FC236}">
                  <a16:creationId xmlns:a16="http://schemas.microsoft.com/office/drawing/2014/main" id="{B08C560A-0EA7-E94B-582D-8D15E5625FA6}"/>
                </a:ext>
              </a:extLst>
            </p:cNvPr>
            <p:cNvSpPr/>
            <p:nvPr/>
          </p:nvSpPr>
          <p:spPr bwMode="auto">
            <a:xfrm>
              <a:off x="1294196" y="3357427"/>
              <a:ext cx="898901" cy="3520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PE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&gt;=58.5</a:t>
              </a:r>
              <a:endParaRPr lang="en-US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61 Rectángulo redondeado">
              <a:extLst>
                <a:ext uri="{FF2B5EF4-FFF2-40B4-BE49-F238E27FC236}">
                  <a16:creationId xmlns:a16="http://schemas.microsoft.com/office/drawing/2014/main" id="{D16D1D77-B0F1-461B-5591-F1FABCAA099A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44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n-US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93.2</a:t>
              </a:r>
            </a:p>
          </p:txBody>
        </p:sp>
      </p:grpSp>
      <p:sp>
        <p:nvSpPr>
          <p:cNvPr id="51" name="50 Rectángulo">
            <a:extLst>
              <a:ext uri="{FF2B5EF4-FFF2-40B4-BE49-F238E27FC236}">
                <a16:creationId xmlns:a16="http://schemas.microsoft.com/office/drawing/2014/main" id="{8A23DC7E-A06B-8CDD-8015-06A0C52461E3}"/>
              </a:ext>
            </a:extLst>
          </p:cNvPr>
          <p:cNvSpPr/>
          <p:nvPr/>
        </p:nvSpPr>
        <p:spPr>
          <a:xfrm>
            <a:off x="11648256" y="2276616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52" name="81 Rectángulo redondeado">
            <a:extLst>
              <a:ext uri="{FF2B5EF4-FFF2-40B4-BE49-F238E27FC236}">
                <a16:creationId xmlns:a16="http://schemas.microsoft.com/office/drawing/2014/main" id="{929D04E6-F880-3F8A-06AE-2053DF483D45}"/>
              </a:ext>
            </a:extLst>
          </p:cNvPr>
          <p:cNvSpPr/>
          <p:nvPr/>
        </p:nvSpPr>
        <p:spPr bwMode="auto">
          <a:xfrm>
            <a:off x="8336124" y="3844134"/>
            <a:ext cx="3512957" cy="56336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CIS 09-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Protocolos de Investigación en Salud con Dictamen emitido por los Comités Locales de Investigación en Salud  (CLIS) en &lt; 30 días</a:t>
            </a:r>
            <a:endParaRPr lang="es-MX" sz="1084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" name="96 Grupo">
            <a:extLst>
              <a:ext uri="{FF2B5EF4-FFF2-40B4-BE49-F238E27FC236}">
                <a16:creationId xmlns:a16="http://schemas.microsoft.com/office/drawing/2014/main" id="{15336A79-18EA-C58A-5B44-9B4C06F699C0}"/>
              </a:ext>
            </a:extLst>
          </p:cNvPr>
          <p:cNvGrpSpPr>
            <a:grpSpLocks/>
          </p:cNvGrpSpPr>
          <p:nvPr/>
        </p:nvGrpSpPr>
        <p:grpSpPr bwMode="auto">
          <a:xfrm>
            <a:off x="9242782" y="4491918"/>
            <a:ext cx="1757841" cy="255881"/>
            <a:chOff x="1294196" y="3349873"/>
            <a:chExt cx="1801106" cy="359556"/>
          </a:xfrm>
        </p:grpSpPr>
        <p:sp>
          <p:nvSpPr>
            <p:cNvPr id="54" name="61 Rectángulo redondeado">
              <a:extLst>
                <a:ext uri="{FF2B5EF4-FFF2-40B4-BE49-F238E27FC236}">
                  <a16:creationId xmlns:a16="http://schemas.microsoft.com/office/drawing/2014/main" id="{0AFFD122-F23B-7368-A73B-A6B7351DB541}"/>
                </a:ext>
              </a:extLst>
            </p:cNvPr>
            <p:cNvSpPr/>
            <p:nvPr/>
          </p:nvSpPr>
          <p:spPr bwMode="auto">
            <a:xfrm>
              <a:off x="1294196" y="3357427"/>
              <a:ext cx="898901" cy="3520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&gt;=90.0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61 Rectángulo redondeado">
              <a:extLst>
                <a:ext uri="{FF2B5EF4-FFF2-40B4-BE49-F238E27FC236}">
                  <a16:creationId xmlns:a16="http://schemas.microsoft.com/office/drawing/2014/main" id="{5DB4E6DD-EF01-8596-FFD7-4519E3F7C219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44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n-US" sz="1084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16.3</a:t>
              </a:r>
            </a:p>
          </p:txBody>
        </p:sp>
      </p:grpSp>
      <p:sp>
        <p:nvSpPr>
          <p:cNvPr id="56" name="81 Rectángulo redondeado">
            <a:extLst>
              <a:ext uri="{FF2B5EF4-FFF2-40B4-BE49-F238E27FC236}">
                <a16:creationId xmlns:a16="http://schemas.microsoft.com/office/drawing/2014/main" id="{1A4ADE5D-B84C-BC99-B3A9-0991DC165FD1}"/>
              </a:ext>
            </a:extLst>
          </p:cNvPr>
          <p:cNvSpPr/>
          <p:nvPr/>
        </p:nvSpPr>
        <p:spPr bwMode="auto">
          <a:xfrm>
            <a:off x="8336124" y="4929871"/>
            <a:ext cx="3512957" cy="56229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CIS 11-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tesis de especialidad y subespecialidad médicas que son publicadas en revistas médico-científicas</a:t>
            </a:r>
            <a:endParaRPr lang="es-MX" sz="1084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" name="96 Grupo">
            <a:extLst>
              <a:ext uri="{FF2B5EF4-FFF2-40B4-BE49-F238E27FC236}">
                <a16:creationId xmlns:a16="http://schemas.microsoft.com/office/drawing/2014/main" id="{5254D572-1330-B46C-E827-38A6DCAB4F20}"/>
              </a:ext>
            </a:extLst>
          </p:cNvPr>
          <p:cNvGrpSpPr>
            <a:grpSpLocks/>
          </p:cNvGrpSpPr>
          <p:nvPr/>
        </p:nvGrpSpPr>
        <p:grpSpPr bwMode="auto">
          <a:xfrm>
            <a:off x="9242782" y="5584660"/>
            <a:ext cx="1757841" cy="255881"/>
            <a:chOff x="1294196" y="3349873"/>
            <a:chExt cx="1801106" cy="359556"/>
          </a:xfrm>
        </p:grpSpPr>
        <p:sp>
          <p:nvSpPr>
            <p:cNvPr id="58" name="61 Rectángulo redondeado">
              <a:extLst>
                <a:ext uri="{FF2B5EF4-FFF2-40B4-BE49-F238E27FC236}">
                  <a16:creationId xmlns:a16="http://schemas.microsoft.com/office/drawing/2014/main" id="{FBA46B45-21D7-8C3C-E543-FDD9973B12A8}"/>
                </a:ext>
              </a:extLst>
            </p:cNvPr>
            <p:cNvSpPr/>
            <p:nvPr/>
          </p:nvSpPr>
          <p:spPr bwMode="auto">
            <a:xfrm>
              <a:off x="1294196" y="3357427"/>
              <a:ext cx="898901" cy="3520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&gt;=7.0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61 Rectángulo redondeado">
              <a:extLst>
                <a:ext uri="{FF2B5EF4-FFF2-40B4-BE49-F238E27FC236}">
                  <a16:creationId xmlns:a16="http://schemas.microsoft.com/office/drawing/2014/main" id="{6BED8345-D4E8-25E8-5E3C-F98B8CA54384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44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n-US" sz="1084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9.5</a:t>
              </a:r>
            </a:p>
          </p:txBody>
        </p:sp>
      </p:grpSp>
      <p:sp>
        <p:nvSpPr>
          <p:cNvPr id="60" name="81 Rectángulo redondeado">
            <a:extLst>
              <a:ext uri="{FF2B5EF4-FFF2-40B4-BE49-F238E27FC236}">
                <a16:creationId xmlns:a16="http://schemas.microsoft.com/office/drawing/2014/main" id="{6E37BAE1-D881-E43D-7B63-AF8047212D9D}"/>
              </a:ext>
            </a:extLst>
          </p:cNvPr>
          <p:cNvSpPr/>
          <p:nvPr/>
        </p:nvSpPr>
        <p:spPr bwMode="auto">
          <a:xfrm>
            <a:off x="8336124" y="2940648"/>
            <a:ext cx="3512957" cy="4160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CIS 07-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Protocolos de investigación en salud finalizados en publicación</a:t>
            </a:r>
            <a:endParaRPr lang="es-MX" sz="1084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96 Grupo">
            <a:extLst>
              <a:ext uri="{FF2B5EF4-FFF2-40B4-BE49-F238E27FC236}">
                <a16:creationId xmlns:a16="http://schemas.microsoft.com/office/drawing/2014/main" id="{A8FE8B1A-9267-77B7-42C0-65B83E78130B}"/>
              </a:ext>
            </a:extLst>
          </p:cNvPr>
          <p:cNvGrpSpPr>
            <a:grpSpLocks/>
          </p:cNvGrpSpPr>
          <p:nvPr/>
        </p:nvGrpSpPr>
        <p:grpSpPr bwMode="auto">
          <a:xfrm>
            <a:off x="9304928" y="3447069"/>
            <a:ext cx="1640652" cy="255881"/>
            <a:chOff x="1294196" y="3349873"/>
            <a:chExt cx="1801106" cy="359556"/>
          </a:xfrm>
        </p:grpSpPr>
        <p:sp>
          <p:nvSpPr>
            <p:cNvPr id="62" name="61 Rectángulo redondeado">
              <a:extLst>
                <a:ext uri="{FF2B5EF4-FFF2-40B4-BE49-F238E27FC236}">
                  <a16:creationId xmlns:a16="http://schemas.microsoft.com/office/drawing/2014/main" id="{8D3741E2-39FD-DB9A-72D7-BE7D750D301E}"/>
                </a:ext>
              </a:extLst>
            </p:cNvPr>
            <p:cNvSpPr/>
            <p:nvPr/>
          </p:nvSpPr>
          <p:spPr bwMode="auto">
            <a:xfrm>
              <a:off x="1294196" y="3357426"/>
              <a:ext cx="898192" cy="35200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&gt;=22.5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61 Rectángulo redondeado">
              <a:extLst>
                <a:ext uri="{FF2B5EF4-FFF2-40B4-BE49-F238E27FC236}">
                  <a16:creationId xmlns:a16="http://schemas.microsoft.com/office/drawing/2014/main" id="{BCB925E3-D5A6-F925-6568-4D7A5390ABBF}"/>
                </a:ext>
              </a:extLst>
            </p:cNvPr>
            <p:cNvSpPr/>
            <p:nvPr/>
          </p:nvSpPr>
          <p:spPr bwMode="auto">
            <a:xfrm>
              <a:off x="2233698" y="3349873"/>
              <a:ext cx="861604" cy="34444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n-US" sz="1084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9.3</a:t>
              </a:r>
            </a:p>
          </p:txBody>
        </p:sp>
      </p:grpSp>
      <p:sp>
        <p:nvSpPr>
          <p:cNvPr id="65" name="34 CuadroTexto"/>
          <p:cNvSpPr txBox="1">
            <a:spLocks noChangeArrowheads="1"/>
          </p:cNvSpPr>
          <p:nvPr/>
        </p:nvSpPr>
        <p:spPr bwMode="auto">
          <a:xfrm>
            <a:off x="36686" y="220174"/>
            <a:ext cx="8091545" cy="73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altLang="es-MX" sz="2400" b="1" dirty="0">
                <a:solidFill>
                  <a:schemeClr val="tx1"/>
                </a:solidFill>
              </a:rPr>
              <a:t>Educación e Investigación en Salud</a:t>
            </a:r>
          </a:p>
          <a:p>
            <a:pPr algn="ctr">
              <a:defRPr/>
            </a:pPr>
            <a:r>
              <a:rPr lang="es-MX" sz="2000" dirty="0">
                <a:solidFill>
                  <a:srgbClr val="1E4236"/>
                </a:solidFill>
                <a:latin typeface="Montserrat SemiBold"/>
                <a:cs typeface="Montserrat SemiBold"/>
              </a:rPr>
              <a:t>Datos al Mes de Febrero 2025</a:t>
            </a:r>
          </a:p>
        </p:txBody>
      </p:sp>
      <p:cxnSp>
        <p:nvCxnSpPr>
          <p:cNvPr id="66" name="37 Conector recto de flecha">
            <a:extLst>
              <a:ext uri="{FF2B5EF4-FFF2-40B4-BE49-F238E27FC236}">
                <a16:creationId xmlns:a16="http://schemas.microsoft.com/office/drawing/2014/main" id="{7A2E5FB0-E7A9-E9E8-5E21-2AC527FA6594}"/>
              </a:ext>
            </a:extLst>
          </p:cNvPr>
          <p:cNvCxnSpPr/>
          <p:nvPr/>
        </p:nvCxnSpPr>
        <p:spPr>
          <a:xfrm>
            <a:off x="45433" y="1720420"/>
            <a:ext cx="12052233" cy="0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53 CuadroTexto">
            <a:extLst>
              <a:ext uri="{FF2B5EF4-FFF2-40B4-BE49-F238E27FC236}">
                <a16:creationId xmlns:a16="http://schemas.microsoft.com/office/drawing/2014/main" id="{3769E8E2-D04E-6F84-02D3-4B98124C3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17" y="1473245"/>
            <a:ext cx="2096508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53 CuadroTexto">
            <a:extLst>
              <a:ext uri="{FF2B5EF4-FFF2-40B4-BE49-F238E27FC236}">
                <a16:creationId xmlns:a16="http://schemas.microsoft.com/office/drawing/2014/main" id="{3769E8E2-D04E-6F84-02D3-4B98124C3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808" y="1472336"/>
            <a:ext cx="2898038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37 Conector recto de flecha">
            <a:extLst>
              <a:ext uri="{FF2B5EF4-FFF2-40B4-BE49-F238E27FC236}">
                <a16:creationId xmlns:a16="http://schemas.microsoft.com/office/drawing/2014/main" id="{C93FDD06-B6D6-B242-E6A1-BC3EED5A8005}"/>
              </a:ext>
            </a:extLst>
          </p:cNvPr>
          <p:cNvCxnSpPr/>
          <p:nvPr/>
        </p:nvCxnSpPr>
        <p:spPr>
          <a:xfrm>
            <a:off x="4252477" y="1857695"/>
            <a:ext cx="0" cy="4198391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56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/>
          <p:nvPr/>
        </p:nvSpPr>
        <p:spPr>
          <a:xfrm>
            <a:off x="800782" y="2595220"/>
            <a:ext cx="9144000" cy="87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D899"/>
              </a:buClr>
              <a:buSzPts val="4400"/>
              <a:buFont typeface="Noto Sans"/>
              <a:buNone/>
            </a:pPr>
            <a:r>
              <a:rPr lang="es-MX" sz="4400" b="1" dirty="0">
                <a:solidFill>
                  <a:srgbClr val="EDD899"/>
                </a:solidFill>
                <a:latin typeface="Noto Sans"/>
                <a:ea typeface="Noto Sans"/>
                <a:cs typeface="Noto Sans"/>
                <a:sym typeface="Noto Sans"/>
              </a:rPr>
              <a:t>Gracias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82B9A3-8BC9-71F8-49BB-CAF0BE7CC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48" y="5987285"/>
            <a:ext cx="6178821" cy="859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53" y="6403350"/>
            <a:ext cx="7844185" cy="2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139;p3">
            <a:extLst>
              <a:ext uri="{FF2B5EF4-FFF2-40B4-BE49-F238E27FC236}">
                <a16:creationId xmlns:a16="http://schemas.microsoft.com/office/drawing/2014/main" id="{DC03A01A-4B2A-F55E-F733-D0FC57A5A162}"/>
              </a:ext>
            </a:extLst>
          </p:cNvPr>
          <p:cNvSpPr txBox="1">
            <a:spLocks/>
          </p:cNvSpPr>
          <p:nvPr/>
        </p:nvSpPr>
        <p:spPr>
          <a:xfrm>
            <a:off x="3714541" y="5738166"/>
            <a:ext cx="6907623" cy="357528"/>
          </a:xfrm>
          <a:prstGeom prst="rect">
            <a:avLst/>
          </a:prstGeom>
        </p:spPr>
        <p:txBody>
          <a:bodyPr vert="horz" wrap="square" lIns="134651" tIns="67307" rIns="134651" bIns="67307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altLang="es-MX" sz="1600" dirty="0">
                <a:latin typeface="Montserrat" panose="00000500000000000000" pitchFamily="2" charset="0"/>
                <a:ea typeface="Montserrat SemiBold" panose="00000700000000000000" pitchFamily="2" charset="0"/>
                <a:cs typeface="Montserrat SemiBold" panose="00000700000000000000" pitchFamily="2" charset="0"/>
              </a:rPr>
              <a:t>El OOAD Nayarit ocupa el lugar 27 en el Ranking Nacional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D7369B-48FE-DF4F-02F6-05B655731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584338"/>
          </a:xfrm>
          <a:prstGeom prst="rect">
            <a:avLst/>
          </a:prstGeom>
        </p:spPr>
      </p:pic>
      <p:cxnSp>
        <p:nvCxnSpPr>
          <p:cNvPr id="10" name="9 Conector recto de flecha">
            <a:extLst>
              <a:ext uri="{FF2B5EF4-FFF2-40B4-BE49-F238E27FC236}">
                <a16:creationId xmlns:a16="http://schemas.microsoft.com/office/drawing/2014/main" id="{42E068C8-B312-F634-1526-411A34A3812C}"/>
              </a:ext>
            </a:extLst>
          </p:cNvPr>
          <p:cNvCxnSpPr>
            <a:cxnSpLocks/>
          </p:cNvCxnSpPr>
          <p:nvPr/>
        </p:nvCxnSpPr>
        <p:spPr>
          <a:xfrm flipV="1">
            <a:off x="9445877" y="4776470"/>
            <a:ext cx="0" cy="807868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>
            <a:extLst>
              <a:ext uri="{FF2B5EF4-FFF2-40B4-BE49-F238E27FC236}">
                <a16:creationId xmlns:a16="http://schemas.microsoft.com/office/drawing/2014/main" id="{42E068C8-B312-F634-1526-411A34A3812C}"/>
              </a:ext>
            </a:extLst>
          </p:cNvPr>
          <p:cNvCxnSpPr>
            <a:cxnSpLocks/>
          </p:cNvCxnSpPr>
          <p:nvPr/>
        </p:nvCxnSpPr>
        <p:spPr>
          <a:xfrm>
            <a:off x="6610663" y="1094546"/>
            <a:ext cx="0" cy="43026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E3BB-8B3D-3C60-ECAB-9C14C14B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9;p3">
            <a:extLst>
              <a:ext uri="{FF2B5EF4-FFF2-40B4-BE49-F238E27FC236}">
                <a16:creationId xmlns:a16="http://schemas.microsoft.com/office/drawing/2014/main" id="{E26D83C5-A0E9-72C7-30D9-71E30A375F25}"/>
              </a:ext>
            </a:extLst>
          </p:cNvPr>
          <p:cNvSpPr txBox="1">
            <a:spLocks/>
          </p:cNvSpPr>
          <p:nvPr/>
        </p:nvSpPr>
        <p:spPr bwMode="auto">
          <a:xfrm>
            <a:off x="-8876" y="507432"/>
            <a:ext cx="8096434" cy="81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367" tIns="99156" rIns="198367" bIns="99156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MX" altLang="es-MX" sz="2000" b="1" dirty="0">
                <a:latin typeface="Montserrat" panose="00000500000000000000" pitchFamily="2" charset="0"/>
                <a:sym typeface="Arial" panose="020B0604020202020204" pitchFamily="34" charset="0"/>
              </a:rPr>
              <a:t>Evaluación del Desempeño y Posición en Ranking Nacional OOAD Nayarit durante el periodo 2015 – 2024</a:t>
            </a:r>
            <a:endParaRPr lang="es-MX" altLang="es-MX" sz="2400" b="1" dirty="0">
              <a:latin typeface="Montserrat" panose="00000500000000000000" pitchFamily="2" charset="0"/>
              <a:sym typeface="Arial" panose="020B0604020202020204" pitchFamily="34" charset="0"/>
            </a:endParaRPr>
          </a:p>
        </p:txBody>
      </p:sp>
      <p:sp>
        <p:nvSpPr>
          <p:cNvPr id="11" name="Google Shape;139;p3">
            <a:extLst>
              <a:ext uri="{FF2B5EF4-FFF2-40B4-BE49-F238E27FC236}">
                <a16:creationId xmlns:a16="http://schemas.microsoft.com/office/drawing/2014/main" id="{975FFA06-3B41-0AFD-323B-F4EEC736EEC9}"/>
              </a:ext>
            </a:extLst>
          </p:cNvPr>
          <p:cNvSpPr txBox="1">
            <a:spLocks/>
          </p:cNvSpPr>
          <p:nvPr/>
        </p:nvSpPr>
        <p:spPr bwMode="auto">
          <a:xfrm>
            <a:off x="0" y="-103544"/>
            <a:ext cx="355346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367" tIns="99156" rIns="198367" bIns="99156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MX" altLang="es-MX" sz="3200" b="1" dirty="0">
                <a:latin typeface="+mn-lt"/>
                <a:ea typeface="+mn-ea"/>
                <a:cs typeface="+mn-cs"/>
                <a:sym typeface="Arial" panose="020B0604020202020204" pitchFamily="34" charset="0"/>
              </a:rPr>
              <a:t>Antecedentes</a:t>
            </a: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12B656D2-4AFC-23CA-E48F-36C21E82A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020" y="6276069"/>
            <a:ext cx="9999980" cy="38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00" tIns="99201" rIns="198400" bIns="9920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s-MX" sz="1200" dirty="0"/>
              <a:t>Fuente: División de Información en Salud 2015-2025 (DIS). Febrero 2025 (DIS)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EE2A9B-D41D-E9A3-9869-C8C86A726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33" y="1323234"/>
            <a:ext cx="10847733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4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E3BB-8B3D-3C60-ECAB-9C14C14B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9;p3"/>
          <p:cNvSpPr txBox="1">
            <a:spLocks/>
          </p:cNvSpPr>
          <p:nvPr/>
        </p:nvSpPr>
        <p:spPr bwMode="auto">
          <a:xfrm>
            <a:off x="0" y="1207376"/>
            <a:ext cx="12192000" cy="9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4651" tIns="67307" rIns="134651" bIns="67307">
            <a:spAutoFit/>
          </a:bodyPr>
          <a:lstStyle>
            <a:lvl1pPr marL="600075" indent="-600075">
              <a:spcBef>
                <a:spcPct val="20000"/>
              </a:spcBef>
              <a:buFont typeface="Arial" pitchFamily="34" charset="0"/>
              <a:buChar char="•"/>
              <a:defRPr sz="5700">
                <a:solidFill>
                  <a:schemeClr val="tx1"/>
                </a:solidFill>
                <a:latin typeface="Calibri" pitchFamily="34" charset="0"/>
              </a:defRPr>
            </a:lvl1pPr>
            <a:lvl2pPr marL="1301750" indent="-500063">
              <a:spcBef>
                <a:spcPct val="20000"/>
              </a:spcBef>
              <a:buFont typeface="Arial" pitchFamily="34" charset="0"/>
              <a:buChar char="–"/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marL="2003425" indent="-400050">
              <a:spcBef>
                <a:spcPct val="20000"/>
              </a:spcBef>
              <a:buFont typeface="Arial" pitchFamily="34" charset="0"/>
              <a:buChar char="•"/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marL="2805113" indent="-400050">
              <a:spcBef>
                <a:spcPct val="20000"/>
              </a:spcBef>
              <a:buFont typeface="Arial" pitchFamily="34" charset="0"/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3606800" indent="-400050">
              <a:spcBef>
                <a:spcPct val="20000"/>
              </a:spcBef>
              <a:buFont typeface="Arial" pitchFamily="34" charset="0"/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064000"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4521200"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4978400"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5435600"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s-MX" altLang="es-MX" sz="1800" dirty="0">
                <a:latin typeface="Montserrat" pitchFamily="2" charset="0"/>
                <a:ea typeface="Montserrat SemiBold" pitchFamily="2" charset="0"/>
                <a:cs typeface="Montserrat SemiBold" pitchFamily="2" charset="0"/>
              </a:rPr>
              <a:t>A partir del 2022 la Coordinaciones Normativas que conforman a la DPM acordaron que la Evaluación del Desempeño por OOAD esté integrada por </a:t>
            </a:r>
            <a:r>
              <a:rPr lang="es-MX" altLang="es-MX" sz="1800" b="1" dirty="0">
                <a:solidFill>
                  <a:srgbClr val="C00000"/>
                </a:solidFill>
                <a:latin typeface="Montserrat" pitchFamily="2" charset="0"/>
                <a:ea typeface="Montserrat SemiBold" pitchFamily="2" charset="0"/>
                <a:cs typeface="Montserrat SemiBold" pitchFamily="2" charset="0"/>
              </a:rPr>
              <a:t>un subconjunto de 69 indicadores incluidos en la actualización 2022 del Manual Metodológico de Indicadores Médicos</a:t>
            </a:r>
            <a:r>
              <a:rPr lang="es-MX" altLang="es-MX" sz="1800" dirty="0">
                <a:latin typeface="Montserrat" pitchFamily="2" charset="0"/>
                <a:ea typeface="Montserrat SemiBold" pitchFamily="2" charset="0"/>
                <a:cs typeface="Montserrat SemiBold" pitchFamily="2" charset="0"/>
              </a:rPr>
              <a:t>; </a:t>
            </a:r>
          </a:p>
        </p:txBody>
      </p:sp>
      <p:sp>
        <p:nvSpPr>
          <p:cNvPr id="3" name="Google Shape;139;p3"/>
          <p:cNvSpPr txBox="1">
            <a:spLocks/>
          </p:cNvSpPr>
          <p:nvPr/>
        </p:nvSpPr>
        <p:spPr bwMode="auto">
          <a:xfrm>
            <a:off x="-11113" y="0"/>
            <a:ext cx="12393612" cy="62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651" tIns="67307" rIns="134651" bIns="6730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5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MX" altLang="es-MX" sz="3200" b="1" dirty="0">
                <a:latin typeface="+mn-lt"/>
                <a:ea typeface="+mn-ea"/>
                <a:cs typeface="+mn-cs"/>
                <a:sym typeface="Arial" pitchFamily="34" charset="0"/>
              </a:rPr>
              <a:t>Metodología 2022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63512" y="2546224"/>
            <a:ext cx="5743801" cy="632250"/>
          </a:xfrm>
          <a:prstGeom prst="roundRect">
            <a:avLst/>
          </a:prstGeom>
          <a:solidFill>
            <a:srgbClr val="0A504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191" tIns="50097" rIns="100191" bIns="50097" anchor="ctr"/>
          <a:lstStyle/>
          <a:p>
            <a:pPr algn="ctr" defTabSz="8015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44 </a:t>
            </a:r>
            <a:r>
              <a:rPr lang="es-MX" sz="2000" b="1" dirty="0">
                <a:solidFill>
                  <a:schemeClr val="bg1"/>
                </a:solidFill>
                <a:latin typeface="Montserrat Medium" panose="00000600000000000000" pitchFamily="2" charset="0"/>
              </a:rPr>
              <a:t>Procesos Salud – Enfermedad (44)</a:t>
            </a:r>
          </a:p>
        </p:txBody>
      </p:sp>
      <p:sp>
        <p:nvSpPr>
          <p:cNvPr id="5" name="8 Rectángulo redondeado"/>
          <p:cNvSpPr/>
          <p:nvPr/>
        </p:nvSpPr>
        <p:spPr>
          <a:xfrm>
            <a:off x="6299202" y="2546224"/>
            <a:ext cx="5689599" cy="632250"/>
          </a:xfrm>
          <a:prstGeom prst="roundRect">
            <a:avLst/>
          </a:prstGeom>
          <a:solidFill>
            <a:srgbClr val="0A504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7600" tIns="73802" rIns="147600" bIns="73802" anchor="ctr"/>
          <a:lstStyle/>
          <a:p>
            <a:pPr algn="ctr" defTabSz="11808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Montserrat Medium" panose="00000600000000000000" pitchFamily="2" charset="0"/>
              </a:rPr>
              <a:t>Coordinaciones Normativas (22) </a:t>
            </a:r>
            <a:r>
              <a:rPr lang="es-MX" sz="2000" dirty="0">
                <a:solidFill>
                  <a:prstClr val="white"/>
                </a:solidFill>
                <a:latin typeface="Montserrat Medium" panose="00000600000000000000" pitchFamily="2" charset="0"/>
              </a:rPr>
              <a:t> </a:t>
            </a:r>
            <a:r>
              <a:rPr lang="es-MX" sz="2000" b="1" dirty="0">
                <a:solidFill>
                  <a:prstClr val="white"/>
                </a:solidFill>
                <a:latin typeface="Montserrat Medium" panose="00000600000000000000" pitchFamily="2" charset="0"/>
              </a:rPr>
              <a:t>Transversales (3)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11113" y="2120025"/>
            <a:ext cx="12203113" cy="465931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801555" rtl="0" eaLnBrk="1" latinLnBrk="0" hangingPunct="1">
              <a:spcBef>
                <a:spcPct val="0"/>
              </a:spcBef>
              <a:buNone/>
              <a:defRPr sz="7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46877" fontAlgn="auto">
              <a:spcAft>
                <a:spcPts val="0"/>
              </a:spcAft>
              <a:defRPr/>
            </a:pPr>
            <a:r>
              <a:rPr lang="es-MX" sz="3600" b="1" dirty="0"/>
              <a:t>Febrero 2025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12B656D2-4AFC-23CA-E48F-36C21E82A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020" y="6276069"/>
            <a:ext cx="9999980" cy="38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00" tIns="99201" rIns="198400" bIns="9920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s-MX" sz="1200" dirty="0"/>
              <a:t>Fuente: División de Información en Salud 2015-2025 (DIS)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9702922-F56C-F1EF-3C09-A0891ED50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2" y="3362017"/>
            <a:ext cx="5535447" cy="25023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362E41-57F9-98A8-230B-DB419B129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6890"/>
            <a:ext cx="6107113" cy="25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2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E3BB-8B3D-3C60-ECAB-9C14C14B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9;p3"/>
          <p:cNvSpPr txBox="1">
            <a:spLocks/>
          </p:cNvSpPr>
          <p:nvPr/>
        </p:nvSpPr>
        <p:spPr bwMode="auto">
          <a:xfrm>
            <a:off x="-11111" y="0"/>
            <a:ext cx="8143058" cy="112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4651" tIns="67307" rIns="134651" bIns="6730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5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3200" b="1" dirty="0">
                <a:latin typeface="+mn-lt"/>
                <a:ea typeface="+mn-ea"/>
                <a:cs typeface="+mn-cs"/>
                <a:sym typeface="Arial" pitchFamily="34" charset="0"/>
              </a:rPr>
              <a:t>Evaluación por Procesos y Área Normativa Enero - Febrero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63512" y="1578522"/>
            <a:ext cx="5743801" cy="632250"/>
          </a:xfrm>
          <a:prstGeom prst="roundRect">
            <a:avLst/>
          </a:prstGeom>
          <a:solidFill>
            <a:srgbClr val="0A504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191" tIns="50097" rIns="100191" bIns="50097" anchor="ctr"/>
          <a:lstStyle/>
          <a:p>
            <a:pPr algn="ctr" defTabSz="8015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44 </a:t>
            </a:r>
            <a:r>
              <a:rPr lang="es-MX" sz="2000" b="1" dirty="0">
                <a:solidFill>
                  <a:schemeClr val="bg1"/>
                </a:solidFill>
                <a:latin typeface="Montserrat Medium" panose="00000600000000000000" pitchFamily="2" charset="0"/>
              </a:rPr>
              <a:t>Procesos Salud – Enfermedad (44)</a:t>
            </a:r>
          </a:p>
        </p:txBody>
      </p:sp>
      <p:sp>
        <p:nvSpPr>
          <p:cNvPr id="5" name="8 Rectángulo redondeado"/>
          <p:cNvSpPr/>
          <p:nvPr/>
        </p:nvSpPr>
        <p:spPr>
          <a:xfrm>
            <a:off x="6299202" y="1578522"/>
            <a:ext cx="5689599" cy="632250"/>
          </a:xfrm>
          <a:prstGeom prst="roundRect">
            <a:avLst/>
          </a:prstGeom>
          <a:solidFill>
            <a:srgbClr val="0A504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7600" tIns="73802" rIns="147600" bIns="73802" anchor="ctr"/>
          <a:lstStyle/>
          <a:p>
            <a:pPr algn="ctr" defTabSz="11808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Montserrat Medium" panose="00000600000000000000" pitchFamily="2" charset="0"/>
              </a:rPr>
              <a:t>Coordinaciones Normativas (22) </a:t>
            </a:r>
            <a:r>
              <a:rPr lang="es-MX" sz="2000" dirty="0">
                <a:solidFill>
                  <a:prstClr val="white"/>
                </a:solidFill>
                <a:latin typeface="Montserrat Medium" panose="00000600000000000000" pitchFamily="2" charset="0"/>
              </a:rPr>
              <a:t> </a:t>
            </a:r>
            <a:r>
              <a:rPr lang="es-MX" sz="2000" b="1" dirty="0">
                <a:solidFill>
                  <a:prstClr val="white"/>
                </a:solidFill>
                <a:latin typeface="Montserrat Medium" panose="00000600000000000000" pitchFamily="2" charset="0"/>
              </a:rPr>
              <a:t>Transversales (3)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12B656D2-4AFC-23CA-E48F-36C21E82A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020" y="6276069"/>
            <a:ext cx="9999980" cy="38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00" tIns="99201" rIns="198400" bIns="9920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s-MX" sz="1200" dirty="0"/>
              <a:t>Fuente: División de Información en Salud 2015-2024 (DIS)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156561"/>
              </p:ext>
            </p:extLst>
          </p:nvPr>
        </p:nvGraphicFramePr>
        <p:xfrm>
          <a:off x="163512" y="2569813"/>
          <a:ext cx="5962024" cy="2826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58134"/>
              </p:ext>
            </p:extLst>
          </p:nvPr>
        </p:nvGraphicFramePr>
        <p:xfrm>
          <a:off x="6299202" y="2318421"/>
          <a:ext cx="5537755" cy="307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49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E3BB-8B3D-3C60-ECAB-9C14C14B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5 Rectángulo redondeado"/>
          <p:cNvSpPr/>
          <p:nvPr/>
        </p:nvSpPr>
        <p:spPr bwMode="auto">
          <a:xfrm>
            <a:off x="341564" y="2714694"/>
            <a:ext cx="2345614" cy="675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2069" tIns="31035" rIns="62069" bIns="31035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 01- </a:t>
            </a: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Cobertura de </a:t>
            </a:r>
            <a:r>
              <a:rPr lang="es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detección de primera vez </a:t>
            </a: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Diabetes mellitus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137 Rectángulo redondeado"/>
          <p:cNvSpPr/>
          <p:nvPr/>
        </p:nvSpPr>
        <p:spPr bwMode="auto">
          <a:xfrm>
            <a:off x="342362" y="4225589"/>
            <a:ext cx="2354059" cy="61736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2069" tIns="31035" rIns="62069" bIns="31035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 02-  </a:t>
            </a: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Índice de</a:t>
            </a:r>
            <a:r>
              <a:rPr lang="es-MX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confirmación </a:t>
            </a: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pacientes sospechosos de  Diabetes mellitus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73308" y="3266207"/>
            <a:ext cx="200825" cy="1413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069" tIns="31035" rIns="62069" bIns="31035" rtlCol="0" anchor="ctr"/>
          <a:lstStyle/>
          <a:p>
            <a:pPr algn="ctr"/>
            <a:r>
              <a:rPr lang="es-MX" sz="1000" b="1" dirty="0"/>
              <a:t>3</a:t>
            </a:r>
          </a:p>
        </p:txBody>
      </p:sp>
      <p:sp>
        <p:nvSpPr>
          <p:cNvPr id="5" name="67 CuadroTexto"/>
          <p:cNvSpPr txBox="1"/>
          <p:nvPr/>
        </p:nvSpPr>
        <p:spPr bwMode="auto">
          <a:xfrm>
            <a:off x="3047830" y="2717004"/>
            <a:ext cx="3477257" cy="26054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2069" tIns="31035" rIns="62069" bIns="31035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 03-  </a:t>
            </a: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Tasa de </a:t>
            </a:r>
            <a:r>
              <a:rPr lang="es-MX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incidencia </a:t>
            </a: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Diabetes mellitus </a:t>
            </a:r>
          </a:p>
        </p:txBody>
      </p:sp>
      <p:sp>
        <p:nvSpPr>
          <p:cNvPr id="8" name="78 Rectángulo redondeado"/>
          <p:cNvSpPr/>
          <p:nvPr/>
        </p:nvSpPr>
        <p:spPr bwMode="auto">
          <a:xfrm>
            <a:off x="9549657" y="2714719"/>
            <a:ext cx="2312396" cy="7299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2069" tIns="31035" rIns="62069" bIns="31035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 09- Tasa de incidencia de Invalidez </a:t>
            </a: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 Diabetes mellitus y sus complicaciones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324262" y="2829804"/>
            <a:ext cx="200825" cy="1413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069" tIns="31035" rIns="62069" bIns="31035" rtlCol="0" anchor="ctr"/>
          <a:lstStyle/>
          <a:p>
            <a:pPr algn="ctr"/>
            <a:r>
              <a:rPr lang="es-MX" sz="1000" b="1" dirty="0"/>
              <a:t>1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3024410" y="3595298"/>
            <a:ext cx="3500677" cy="348924"/>
            <a:chOff x="5094959" y="5396963"/>
            <a:chExt cx="5638543" cy="511836"/>
          </a:xfrm>
        </p:grpSpPr>
        <p:sp>
          <p:nvSpPr>
            <p:cNvPr id="11" name="63 Rectángulo redondeado"/>
            <p:cNvSpPr/>
            <p:nvPr/>
          </p:nvSpPr>
          <p:spPr>
            <a:xfrm>
              <a:off x="5094959" y="5396963"/>
              <a:ext cx="5638543" cy="51183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es-MX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DM 04-  </a:t>
              </a:r>
              <a:r>
                <a:rPr lang="es-MX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Porcentaje de pacientes con </a:t>
              </a:r>
              <a:r>
                <a:rPr lang="es-MX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Diabetes mellitus en control adecuado</a:t>
              </a: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0436971" y="5701464"/>
              <a:ext cx="296530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/>
                <a:t>2</a:t>
              </a: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3052549" y="4506965"/>
            <a:ext cx="3472538" cy="571678"/>
            <a:chOff x="5136508" y="6950022"/>
            <a:chExt cx="5638543" cy="648071"/>
          </a:xfrm>
        </p:grpSpPr>
        <p:sp>
          <p:nvSpPr>
            <p:cNvPr id="14" name="57 Rectángulo redondeado"/>
            <p:cNvSpPr/>
            <p:nvPr/>
          </p:nvSpPr>
          <p:spPr bwMode="auto">
            <a:xfrm>
              <a:off x="5136508" y="6950022"/>
              <a:ext cx="5638543" cy="64807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es-MX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DM 05-  </a:t>
              </a:r>
              <a:r>
                <a:rPr lang="es-MX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Porcentaje de pacientes con </a:t>
              </a:r>
              <a:r>
                <a:rPr lang="es-MX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Diabetes melltus e Hipertensión arterial en control adecuado</a:t>
              </a:r>
              <a:endPara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0444135" y="7380693"/>
              <a:ext cx="296530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/>
                <a:t>3</a:t>
              </a:r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2477475" y="4705142"/>
            <a:ext cx="200825" cy="1413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069" tIns="31035" rIns="62069" bIns="31035" rtlCol="0" anchor="ctr"/>
          <a:lstStyle/>
          <a:p>
            <a:pPr algn="ctr"/>
            <a:r>
              <a:rPr lang="es-MX" sz="1000" b="1" dirty="0"/>
              <a:t>3</a:t>
            </a:r>
          </a:p>
        </p:txBody>
      </p:sp>
      <p:grpSp>
        <p:nvGrpSpPr>
          <p:cNvPr id="17" name="96 Grupo"/>
          <p:cNvGrpSpPr/>
          <p:nvPr/>
        </p:nvGrpSpPr>
        <p:grpSpPr>
          <a:xfrm>
            <a:off x="478706" y="3520514"/>
            <a:ext cx="1880694" cy="257269"/>
            <a:chOff x="1168519" y="3349873"/>
            <a:chExt cx="1926783" cy="359556"/>
          </a:xfrm>
        </p:grpSpPr>
        <p:sp>
          <p:nvSpPr>
            <p:cNvPr id="18" name="61 Rectángulo redondeado"/>
            <p:cNvSpPr/>
            <p:nvPr/>
          </p:nvSpPr>
          <p:spPr bwMode="auto">
            <a:xfrm>
              <a:off x="1168519" y="3356992"/>
              <a:ext cx="1024337" cy="352437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PE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VR &gt;=5.5%</a:t>
              </a:r>
              <a:endPara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61 Rectángulo redondeado"/>
            <p:cNvSpPr/>
            <p:nvPr/>
          </p:nvSpPr>
          <p:spPr bwMode="auto">
            <a:xfrm>
              <a:off x="2234086" y="3349873"/>
              <a:ext cx="861216" cy="34453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3.6</a:t>
              </a:r>
            </a:p>
          </p:txBody>
        </p:sp>
      </p:grpSp>
      <p:grpSp>
        <p:nvGrpSpPr>
          <p:cNvPr id="20" name="93 Grupo"/>
          <p:cNvGrpSpPr/>
          <p:nvPr/>
        </p:nvGrpSpPr>
        <p:grpSpPr>
          <a:xfrm>
            <a:off x="478706" y="4955922"/>
            <a:ext cx="1882540" cy="245443"/>
            <a:chOff x="1559658" y="1863207"/>
            <a:chExt cx="1672626" cy="417146"/>
          </a:xfrm>
        </p:grpSpPr>
        <p:sp>
          <p:nvSpPr>
            <p:cNvPr id="21" name="61 Rectángulo redondeado"/>
            <p:cNvSpPr/>
            <p:nvPr/>
          </p:nvSpPr>
          <p:spPr bwMode="auto">
            <a:xfrm>
              <a:off x="1559658" y="1863207"/>
              <a:ext cx="889167" cy="417146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PE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VR &gt;=15.0%</a:t>
              </a:r>
              <a:endPara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61 Rectángulo redondeado"/>
            <p:cNvSpPr/>
            <p:nvPr/>
          </p:nvSpPr>
          <p:spPr bwMode="auto">
            <a:xfrm>
              <a:off x="2484617" y="1863207"/>
              <a:ext cx="747667" cy="41714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20.3</a:t>
              </a: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3852909" y="3074747"/>
            <a:ext cx="2102280" cy="256191"/>
            <a:chOff x="2558772" y="1972150"/>
            <a:chExt cx="1962606" cy="375806"/>
          </a:xfrm>
        </p:grpSpPr>
        <p:sp>
          <p:nvSpPr>
            <p:cNvPr id="24" name="61 Rectángulo redondeado"/>
            <p:cNvSpPr/>
            <p:nvPr/>
          </p:nvSpPr>
          <p:spPr bwMode="auto">
            <a:xfrm>
              <a:off x="2558772" y="1987916"/>
              <a:ext cx="987555" cy="3600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PE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VR  0.1 a 400*</a:t>
              </a:r>
              <a:endPara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61 Rectángulo redondeado"/>
            <p:cNvSpPr/>
            <p:nvPr/>
          </p:nvSpPr>
          <p:spPr bwMode="auto">
            <a:xfrm>
              <a:off x="3612319" y="1972150"/>
              <a:ext cx="909059" cy="37032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374.3</a:t>
              </a:r>
            </a:p>
          </p:txBody>
        </p:sp>
      </p:grpSp>
      <p:grpSp>
        <p:nvGrpSpPr>
          <p:cNvPr id="26" name="100 Grupo"/>
          <p:cNvGrpSpPr/>
          <p:nvPr/>
        </p:nvGrpSpPr>
        <p:grpSpPr>
          <a:xfrm>
            <a:off x="3995150" y="4039460"/>
            <a:ext cx="1917286" cy="263659"/>
            <a:chOff x="244820" y="3769771"/>
            <a:chExt cx="2758244" cy="580141"/>
          </a:xfrm>
        </p:grpSpPr>
        <p:sp>
          <p:nvSpPr>
            <p:cNvPr id="27" name="61 Rectángulo redondeado"/>
            <p:cNvSpPr/>
            <p:nvPr/>
          </p:nvSpPr>
          <p:spPr bwMode="auto">
            <a:xfrm>
              <a:off x="244820" y="3769771"/>
              <a:ext cx="1342326" cy="5298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PE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VR &gt;=40%</a:t>
              </a:r>
              <a:endPara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61 Rectángulo redondeado"/>
            <p:cNvSpPr/>
            <p:nvPr/>
          </p:nvSpPr>
          <p:spPr bwMode="auto">
            <a:xfrm>
              <a:off x="1696984" y="3769771"/>
              <a:ext cx="1306080" cy="58014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64.8</a:t>
              </a:r>
            </a:p>
          </p:txBody>
        </p:sp>
      </p:grpSp>
      <p:grpSp>
        <p:nvGrpSpPr>
          <p:cNvPr id="29" name="103 Grupo"/>
          <p:cNvGrpSpPr/>
          <p:nvPr/>
        </p:nvGrpSpPr>
        <p:grpSpPr>
          <a:xfrm>
            <a:off x="3907570" y="5201365"/>
            <a:ext cx="1903111" cy="267288"/>
            <a:chOff x="4482129" y="3408808"/>
            <a:chExt cx="2277123" cy="470502"/>
          </a:xfrm>
        </p:grpSpPr>
        <p:sp>
          <p:nvSpPr>
            <p:cNvPr id="30" name="61 Rectángulo redondeado"/>
            <p:cNvSpPr/>
            <p:nvPr/>
          </p:nvSpPr>
          <p:spPr bwMode="auto">
            <a:xfrm>
              <a:off x="4482129" y="3408808"/>
              <a:ext cx="1103199" cy="4320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PE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VR &gt;= 80%</a:t>
              </a:r>
              <a:endPara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61 Rectángulo redondeado"/>
            <p:cNvSpPr/>
            <p:nvPr/>
          </p:nvSpPr>
          <p:spPr bwMode="auto">
            <a:xfrm>
              <a:off x="5672960" y="3408808"/>
              <a:ext cx="1086292" cy="47050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76.2</a:t>
              </a:r>
            </a:p>
          </p:txBody>
        </p:sp>
      </p:grpSp>
      <p:grpSp>
        <p:nvGrpSpPr>
          <p:cNvPr id="35" name="109 Grupo"/>
          <p:cNvGrpSpPr/>
          <p:nvPr/>
        </p:nvGrpSpPr>
        <p:grpSpPr>
          <a:xfrm>
            <a:off x="7429118" y="4624887"/>
            <a:ext cx="1735579" cy="254478"/>
            <a:chOff x="6270139" y="3010413"/>
            <a:chExt cx="2220999" cy="379708"/>
          </a:xfrm>
        </p:grpSpPr>
        <p:sp>
          <p:nvSpPr>
            <p:cNvPr id="36" name="61 Rectángulo redondeado"/>
            <p:cNvSpPr/>
            <p:nvPr/>
          </p:nvSpPr>
          <p:spPr bwMode="auto">
            <a:xfrm>
              <a:off x="6270139" y="3010413"/>
              <a:ext cx="1364676" cy="3797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VR </a:t>
              </a:r>
              <a:r>
                <a:rPr lang="es-MX" sz="1000" b="1" dirty="0">
                  <a:solidFill>
                    <a:schemeClr val="tx1"/>
                  </a:solidFill>
                </a:rPr>
                <a:t>&lt;= 95</a:t>
              </a:r>
              <a:endPara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61 Rectángulo redondeado"/>
            <p:cNvSpPr/>
            <p:nvPr/>
          </p:nvSpPr>
          <p:spPr bwMode="auto">
            <a:xfrm>
              <a:off x="7701877" y="3037002"/>
              <a:ext cx="789261" cy="3334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120.9</a:t>
              </a:r>
            </a:p>
          </p:txBody>
        </p:sp>
      </p:grpSp>
      <p:grpSp>
        <p:nvGrpSpPr>
          <p:cNvPr id="38" name="55 Grupo"/>
          <p:cNvGrpSpPr/>
          <p:nvPr/>
        </p:nvGrpSpPr>
        <p:grpSpPr>
          <a:xfrm>
            <a:off x="9884740" y="3588556"/>
            <a:ext cx="1736386" cy="243435"/>
            <a:chOff x="1091521" y="3365500"/>
            <a:chExt cx="1973402" cy="238063"/>
          </a:xfrm>
        </p:grpSpPr>
        <p:sp>
          <p:nvSpPr>
            <p:cNvPr id="39" name="61 Rectángulo redondeado"/>
            <p:cNvSpPr/>
            <p:nvPr/>
          </p:nvSpPr>
          <p:spPr bwMode="auto">
            <a:xfrm>
              <a:off x="1091521" y="3365500"/>
              <a:ext cx="1199790" cy="2380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PE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VR &lt;=36.8</a:t>
              </a:r>
              <a:endPara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61 Rectángulo redondeado"/>
            <p:cNvSpPr/>
            <p:nvPr/>
          </p:nvSpPr>
          <p:spPr bwMode="auto">
            <a:xfrm>
              <a:off x="2364121" y="3373283"/>
              <a:ext cx="700802" cy="22249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51.2</a:t>
              </a:r>
            </a:p>
          </p:txBody>
        </p:sp>
      </p:grpSp>
      <p:sp>
        <p:nvSpPr>
          <p:cNvPr id="41" name="34 CuadroTexto"/>
          <p:cNvSpPr txBox="1">
            <a:spLocks noChangeArrowheads="1"/>
          </p:cNvSpPr>
          <p:nvPr/>
        </p:nvSpPr>
        <p:spPr bwMode="auto">
          <a:xfrm>
            <a:off x="36686" y="220174"/>
            <a:ext cx="8091545" cy="154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sz="2400" b="1" dirty="0">
                <a:solidFill>
                  <a:schemeClr val="tx1"/>
                </a:solidFill>
                <a:sym typeface="Montserrat SemiBold"/>
              </a:rPr>
              <a:t>Atención Integral a la Diabetes Mellitus, en Población Derechohabiente de 20 Años y  más de Edad</a:t>
            </a:r>
          </a:p>
          <a:p>
            <a:pPr algn="ctr">
              <a:defRPr/>
            </a:pPr>
            <a:r>
              <a:rPr lang="es-MX" sz="2000" dirty="0">
                <a:solidFill>
                  <a:srgbClr val="1E4236"/>
                </a:solidFill>
                <a:latin typeface="Montserrat SemiBold"/>
                <a:cs typeface="Montserrat SemiBold"/>
              </a:rPr>
              <a:t>Datos al Mes de Febrero 2025</a:t>
            </a:r>
          </a:p>
          <a:p>
            <a:pPr algn="ctr">
              <a:defRPr/>
            </a:pPr>
            <a:endParaRPr lang="es-MX" sz="1400" dirty="0">
              <a:solidFill>
                <a:srgbClr val="1E4236"/>
              </a:solidFill>
              <a:latin typeface="Montserrat SemiBold"/>
              <a:cs typeface="Montserrat SemiBold"/>
            </a:endParaRPr>
          </a:p>
          <a:p>
            <a:pPr algn="ctr">
              <a:defRPr/>
            </a:pPr>
            <a:endParaRPr lang="es-MX" sz="1400" dirty="0">
              <a:solidFill>
                <a:srgbClr val="1E4236"/>
              </a:solidFill>
              <a:latin typeface="Montserrat SemiBold"/>
              <a:cs typeface="Montserrat SemiBold"/>
            </a:endParaRPr>
          </a:p>
        </p:txBody>
      </p:sp>
      <p:sp>
        <p:nvSpPr>
          <p:cNvPr id="42" name="39 CuadroTexto"/>
          <p:cNvSpPr txBox="1">
            <a:spLocks noChangeArrowheads="1"/>
          </p:cNvSpPr>
          <p:nvPr/>
        </p:nvSpPr>
        <p:spPr bwMode="auto">
          <a:xfrm>
            <a:off x="1391102" y="1560388"/>
            <a:ext cx="1644874" cy="28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Tolerancia a la glucosa alterada y resistencia a la insulina</a:t>
            </a:r>
            <a:endParaRPr lang="en-US" sz="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8 CuadroTexto"/>
          <p:cNvSpPr txBox="1">
            <a:spLocks noChangeArrowheads="1"/>
          </p:cNvSpPr>
          <p:nvPr/>
        </p:nvSpPr>
        <p:spPr bwMode="auto">
          <a:xfrm>
            <a:off x="7809213" y="1585490"/>
            <a:ext cx="1463020" cy="28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Enfermedad Micro vascular y Cardiovascular Avanzada</a:t>
            </a:r>
            <a:endParaRPr lang="en-US" sz="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49 CuadroTexto"/>
          <p:cNvSpPr txBox="1">
            <a:spLocks noChangeArrowheads="1"/>
          </p:cNvSpPr>
          <p:nvPr/>
        </p:nvSpPr>
        <p:spPr bwMode="auto">
          <a:xfrm>
            <a:off x="10341042" y="1569616"/>
            <a:ext cx="1101703" cy="28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Enfermedad Muy Avanzada y Muerte</a:t>
            </a:r>
          </a:p>
        </p:txBody>
      </p:sp>
      <p:sp>
        <p:nvSpPr>
          <p:cNvPr id="45" name="53 CuadroTexto"/>
          <p:cNvSpPr txBox="1">
            <a:spLocks noChangeArrowheads="1"/>
          </p:cNvSpPr>
          <p:nvPr/>
        </p:nvSpPr>
        <p:spPr bwMode="auto">
          <a:xfrm>
            <a:off x="3744435" y="1547799"/>
            <a:ext cx="1448065" cy="31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Desarrollo de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Diabetes Mellitus</a:t>
            </a:r>
            <a:endParaRPr lang="en-US" sz="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39 CuadroTexto"/>
          <p:cNvSpPr txBox="1">
            <a:spLocks noChangeArrowheads="1"/>
          </p:cNvSpPr>
          <p:nvPr/>
        </p:nvSpPr>
        <p:spPr bwMode="auto">
          <a:xfrm>
            <a:off x="-36972" y="1560388"/>
            <a:ext cx="781869" cy="28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Curso Clínico Típico</a:t>
            </a:r>
            <a:endParaRPr lang="en-US" sz="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53 CuadroTexto"/>
          <p:cNvSpPr txBox="1">
            <a:spLocks noChangeArrowheads="1"/>
          </p:cNvSpPr>
          <p:nvPr/>
        </p:nvSpPr>
        <p:spPr bwMode="auto">
          <a:xfrm>
            <a:off x="5417236" y="1551008"/>
            <a:ext cx="1656041" cy="31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Desarrollo de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Complicaciones Microvasculares</a:t>
            </a:r>
            <a:endParaRPr lang="en-US" sz="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37 Conector recto de flecha"/>
          <p:cNvCxnSpPr/>
          <p:nvPr/>
        </p:nvCxnSpPr>
        <p:spPr>
          <a:xfrm>
            <a:off x="36686" y="1973832"/>
            <a:ext cx="12052101" cy="0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39 CuadroTexto"/>
          <p:cNvSpPr txBox="1">
            <a:spLocks noChangeArrowheads="1"/>
          </p:cNvSpPr>
          <p:nvPr/>
        </p:nvSpPr>
        <p:spPr bwMode="auto">
          <a:xfrm>
            <a:off x="1340481" y="2107282"/>
            <a:ext cx="1746115" cy="28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Detección oportuna Identificación y atención de factores de riesgo.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48 CuadroTexto"/>
          <p:cNvSpPr txBox="1">
            <a:spLocks noChangeArrowheads="1"/>
          </p:cNvSpPr>
          <p:nvPr/>
        </p:nvSpPr>
        <p:spPr bwMode="auto">
          <a:xfrm>
            <a:off x="7431828" y="2091609"/>
            <a:ext cx="2217789" cy="28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Tratamiento de las Complicaciones Tempranas o Tardías. Rehabilitación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49 CuadroTexto"/>
          <p:cNvSpPr txBox="1">
            <a:spLocks noChangeArrowheads="1"/>
          </p:cNvSpPr>
          <p:nvPr/>
        </p:nvSpPr>
        <p:spPr bwMode="auto">
          <a:xfrm>
            <a:off x="10465056" y="2094693"/>
            <a:ext cx="977689" cy="28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Desenlace del impacto en salud</a:t>
            </a:r>
          </a:p>
        </p:txBody>
      </p:sp>
      <p:sp>
        <p:nvSpPr>
          <p:cNvPr id="54" name="53 CuadroTexto"/>
          <p:cNvSpPr txBox="1">
            <a:spLocks noChangeArrowheads="1"/>
          </p:cNvSpPr>
          <p:nvPr/>
        </p:nvSpPr>
        <p:spPr bwMode="auto">
          <a:xfrm>
            <a:off x="3380392" y="2094694"/>
            <a:ext cx="3624215" cy="31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Diagnóstico, Tratamiento y Control. Identificación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 manejo oportuno de complicaciones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39 CuadroTexto"/>
          <p:cNvSpPr txBox="1">
            <a:spLocks noChangeArrowheads="1"/>
          </p:cNvSpPr>
          <p:nvPr/>
        </p:nvSpPr>
        <p:spPr bwMode="auto">
          <a:xfrm>
            <a:off x="68294" y="2101220"/>
            <a:ext cx="820824" cy="28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Promoción de la Salud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81 Rectángulo redondeado"/>
          <p:cNvSpPr/>
          <p:nvPr/>
        </p:nvSpPr>
        <p:spPr bwMode="auto">
          <a:xfrm>
            <a:off x="7111431" y="2715936"/>
            <a:ext cx="2264428" cy="5157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2069" tIns="31035" rIns="62069" bIns="31035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 07-  </a:t>
            </a: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Tasa de </a:t>
            </a:r>
            <a:r>
              <a:rPr lang="es-MX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hospitalización por Diabetes mellitus</a:t>
            </a:r>
          </a:p>
        </p:txBody>
      </p:sp>
      <p:sp>
        <p:nvSpPr>
          <p:cNvPr id="57" name="85 Rectángulo redondeado"/>
          <p:cNvSpPr/>
          <p:nvPr/>
        </p:nvSpPr>
        <p:spPr bwMode="auto">
          <a:xfrm>
            <a:off x="7138065" y="3939074"/>
            <a:ext cx="2264428" cy="57038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2069" tIns="31035" rIns="62069" bIns="31035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 08- </a:t>
            </a: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Tasa de </a:t>
            </a:r>
            <a:r>
              <a:rPr lang="es-MX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amputación por complicación de Diabetes mellitus</a:t>
            </a:r>
          </a:p>
        </p:txBody>
      </p:sp>
      <p:grpSp>
        <p:nvGrpSpPr>
          <p:cNvPr id="58" name="106 Grupo"/>
          <p:cNvGrpSpPr/>
          <p:nvPr/>
        </p:nvGrpSpPr>
        <p:grpSpPr>
          <a:xfrm>
            <a:off x="7390774" y="3337909"/>
            <a:ext cx="1726282" cy="245421"/>
            <a:chOff x="321090" y="2363778"/>
            <a:chExt cx="2459219" cy="260692"/>
          </a:xfrm>
        </p:grpSpPr>
        <p:sp>
          <p:nvSpPr>
            <p:cNvPr id="59" name="61 Rectángulo redondeado"/>
            <p:cNvSpPr/>
            <p:nvPr/>
          </p:nvSpPr>
          <p:spPr bwMode="auto">
            <a:xfrm>
              <a:off x="321090" y="2363783"/>
              <a:ext cx="1519186" cy="26068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VR  </a:t>
              </a:r>
              <a:r>
                <a:rPr lang="es-MX" sz="1000" b="1" dirty="0">
                  <a:solidFill>
                    <a:schemeClr val="tx1"/>
                  </a:solidFill>
                </a:rPr>
                <a:t>&lt;= 15.89</a:t>
              </a:r>
              <a:endPara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61 Rectángulo redondeado"/>
            <p:cNvSpPr/>
            <p:nvPr/>
          </p:nvSpPr>
          <p:spPr bwMode="auto">
            <a:xfrm>
              <a:off x="1931611" y="2363778"/>
              <a:ext cx="848698" cy="23762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11.4</a:t>
              </a:r>
            </a:p>
          </p:txBody>
        </p:sp>
      </p:grpSp>
      <p:sp>
        <p:nvSpPr>
          <p:cNvPr id="61" name="60 Rectángulo"/>
          <p:cNvSpPr/>
          <p:nvPr/>
        </p:nvSpPr>
        <p:spPr>
          <a:xfrm>
            <a:off x="9164697" y="3080885"/>
            <a:ext cx="200825" cy="1413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069" tIns="31035" rIns="62069" bIns="31035" rtlCol="0" anchor="ctr"/>
          <a:lstStyle/>
          <a:p>
            <a:pPr algn="ctr"/>
            <a:r>
              <a:rPr lang="es-MX" sz="1000" b="1" dirty="0"/>
              <a:t>5</a:t>
            </a:r>
          </a:p>
        </p:txBody>
      </p:sp>
      <p:sp>
        <p:nvSpPr>
          <p:cNvPr id="62" name="61 Rectángulo"/>
          <p:cNvSpPr/>
          <p:nvPr/>
        </p:nvSpPr>
        <p:spPr>
          <a:xfrm>
            <a:off x="11647760" y="3294443"/>
            <a:ext cx="200825" cy="1413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069" tIns="31035" rIns="62069" bIns="31035" rtlCol="0" anchor="ctr"/>
          <a:lstStyle/>
          <a:p>
            <a:pPr algn="ctr"/>
            <a:r>
              <a:rPr lang="es-MX" sz="1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5771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E3BB-8B3D-3C60-ECAB-9C14C14B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9 CuadroTexto">
            <a:extLst>
              <a:ext uri="{FF2B5EF4-FFF2-40B4-BE49-F238E27FC236}">
                <a16:creationId xmlns:a16="http://schemas.microsoft.com/office/drawing/2014/main" id="{3090CDDE-C63A-F841-BDD4-83DCFA6C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222" y="1581858"/>
            <a:ext cx="1644952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Estilos de vida</a:t>
            </a:r>
            <a:endParaRPr lang="en-US" altLang="es-MX" sz="813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49 CuadroTexto">
            <a:extLst>
              <a:ext uri="{FF2B5EF4-FFF2-40B4-BE49-F238E27FC236}">
                <a16:creationId xmlns:a16="http://schemas.microsoft.com/office/drawing/2014/main" id="{CE380B92-B4DC-2E04-46C8-ADA6332E3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2876" y="1585084"/>
            <a:ext cx="1100935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</a:t>
            </a:r>
          </a:p>
        </p:txBody>
      </p:sp>
      <p:sp>
        <p:nvSpPr>
          <p:cNvPr id="4" name="53 CuadroTexto">
            <a:extLst>
              <a:ext uri="{FF2B5EF4-FFF2-40B4-BE49-F238E27FC236}">
                <a16:creationId xmlns:a16="http://schemas.microsoft.com/office/drawing/2014/main" id="{3B62C8B1-74C6-C19F-6223-29857709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291" y="1573567"/>
            <a:ext cx="1963192" cy="31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de Tensión arterial alterada, comorbilidad, sobrepeso u obesidad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37 Conector recto de flecha">
            <a:extLst>
              <a:ext uri="{FF2B5EF4-FFF2-40B4-BE49-F238E27FC236}">
                <a16:creationId xmlns:a16="http://schemas.microsoft.com/office/drawing/2014/main" id="{12D40CAF-E4F1-D92A-7042-BE06BA5F0207}"/>
              </a:ext>
            </a:extLst>
          </p:cNvPr>
          <p:cNvCxnSpPr/>
          <p:nvPr/>
        </p:nvCxnSpPr>
        <p:spPr>
          <a:xfrm>
            <a:off x="36555" y="1926976"/>
            <a:ext cx="12052233" cy="0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39 CuadroTexto">
            <a:extLst>
              <a:ext uri="{FF2B5EF4-FFF2-40B4-BE49-F238E27FC236}">
                <a16:creationId xmlns:a16="http://schemas.microsoft.com/office/drawing/2014/main" id="{2E3859CE-98C4-62FB-503E-7114C8820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874" y="2085166"/>
            <a:ext cx="1746015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Detección oportuna Identificación y atención de factores de riesgo.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48 CuadroTexto">
            <a:extLst>
              <a:ext uri="{FF2B5EF4-FFF2-40B4-BE49-F238E27FC236}">
                <a16:creationId xmlns:a16="http://schemas.microsoft.com/office/drawing/2014/main" id="{BEE54FE9-4A4E-0C23-2474-269575174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379" y="2070115"/>
            <a:ext cx="2217998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Tratamiento de las Complicaciones Tempranas o Tardías. Rehabilitación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49 CuadroTexto">
            <a:extLst>
              <a:ext uri="{FF2B5EF4-FFF2-40B4-BE49-F238E27FC236}">
                <a16:creationId xmlns:a16="http://schemas.microsoft.com/office/drawing/2014/main" id="{35626B79-77B8-BDED-24A1-FD7F75FA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5337" y="2073340"/>
            <a:ext cx="977296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Desenlace del impacto en salud</a:t>
            </a:r>
          </a:p>
        </p:txBody>
      </p:sp>
      <p:sp>
        <p:nvSpPr>
          <p:cNvPr id="11" name="53 CuadroTexto">
            <a:extLst>
              <a:ext uri="{FF2B5EF4-FFF2-40B4-BE49-F238E27FC236}">
                <a16:creationId xmlns:a16="http://schemas.microsoft.com/office/drawing/2014/main" id="{E3289A6A-14DB-A456-35BE-671C24EFC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711" y="2073340"/>
            <a:ext cx="3624271" cy="34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Diagnóstico, Tratamiento y Control. Identificación </a:t>
            </a:r>
          </a:p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y manejo oportuno de complicaciones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39 CuadroTexto">
            <a:extLst>
              <a:ext uri="{FF2B5EF4-FFF2-40B4-BE49-F238E27FC236}">
                <a16:creationId xmlns:a16="http://schemas.microsoft.com/office/drawing/2014/main" id="{8FB1905A-B744-F69E-3B24-CBBCC64B9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9" y="2079791"/>
            <a:ext cx="820326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Promoción de la Salud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37 Rectángulo redondeado">
            <a:extLst>
              <a:ext uri="{FF2B5EF4-FFF2-40B4-BE49-F238E27FC236}">
                <a16:creationId xmlns:a16="http://schemas.microsoft.com/office/drawing/2014/main" id="{E5E7C03D-CA52-D95B-B5E2-BC84C6205800}"/>
              </a:ext>
            </a:extLst>
          </p:cNvPr>
          <p:cNvSpPr/>
          <p:nvPr/>
        </p:nvSpPr>
        <p:spPr bwMode="auto">
          <a:xfrm>
            <a:off x="346094" y="4145771"/>
            <a:ext cx="2527636" cy="8203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EH 02- 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Índice de</a:t>
            </a: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confirmación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pacientes sospechosos de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Hipertensión Arterial en población de 20 años y más de edad</a:t>
            </a:r>
            <a:endParaRPr lang="en-US" sz="1016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35 Rectángulo redondeado">
            <a:extLst>
              <a:ext uri="{FF2B5EF4-FFF2-40B4-BE49-F238E27FC236}">
                <a16:creationId xmlns:a16="http://schemas.microsoft.com/office/drawing/2014/main" id="{ED115C45-AD9A-F9F4-03B2-E01997DA61C9}"/>
              </a:ext>
            </a:extLst>
          </p:cNvPr>
          <p:cNvSpPr/>
          <p:nvPr/>
        </p:nvSpPr>
        <p:spPr bwMode="auto">
          <a:xfrm>
            <a:off x="337216" y="2715601"/>
            <a:ext cx="2527636" cy="6106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E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EH 01- </a:t>
            </a:r>
            <a:r>
              <a:rPr lang="es-ES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Cobertura de </a:t>
            </a:r>
            <a:r>
              <a:rPr lang="es-ES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detección</a:t>
            </a:r>
            <a:r>
              <a:rPr lang="es-ES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Hipertensión arterial en población de 20 años y mas de edad</a:t>
            </a:r>
            <a:endParaRPr lang="en-US" sz="1016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67 CuadroTexto">
            <a:extLst>
              <a:ext uri="{FF2B5EF4-FFF2-40B4-BE49-F238E27FC236}">
                <a16:creationId xmlns:a16="http://schemas.microsoft.com/office/drawing/2014/main" id="{0B41CB4A-8A92-6D85-8BD7-89B889D46ED5}"/>
              </a:ext>
            </a:extLst>
          </p:cNvPr>
          <p:cNvSpPr txBox="1"/>
          <p:nvPr/>
        </p:nvSpPr>
        <p:spPr bwMode="auto">
          <a:xfrm>
            <a:off x="3278729" y="2716954"/>
            <a:ext cx="3242599" cy="54079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EH 03- 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</a:t>
            </a: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incidencia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Enfermedades Hipertensivas en población derechohabiente de 20 años y más de edad</a:t>
            </a:r>
          </a:p>
        </p:txBody>
      </p:sp>
      <p:sp>
        <p:nvSpPr>
          <p:cNvPr id="17" name="76 Rectángulo redondeado">
            <a:extLst>
              <a:ext uri="{FF2B5EF4-FFF2-40B4-BE49-F238E27FC236}">
                <a16:creationId xmlns:a16="http://schemas.microsoft.com/office/drawing/2014/main" id="{087C3E42-C215-9277-E6A0-E35671797064}"/>
              </a:ext>
            </a:extLst>
          </p:cNvPr>
          <p:cNvSpPr/>
          <p:nvPr/>
        </p:nvSpPr>
        <p:spPr bwMode="auto">
          <a:xfrm>
            <a:off x="3282476" y="5136001"/>
            <a:ext cx="3221096" cy="3655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EH 05 -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pacientes con hipertensión arterial sin registro de seguimiento</a:t>
            </a: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81 Rectángulo redondeado">
            <a:extLst>
              <a:ext uri="{FF2B5EF4-FFF2-40B4-BE49-F238E27FC236}">
                <a16:creationId xmlns:a16="http://schemas.microsoft.com/office/drawing/2014/main" id="{9B69995C-2EC1-7484-8ED5-38126D05FEDD}"/>
              </a:ext>
            </a:extLst>
          </p:cNvPr>
          <p:cNvSpPr/>
          <p:nvPr/>
        </p:nvSpPr>
        <p:spPr bwMode="auto">
          <a:xfrm>
            <a:off x="6837825" y="2719104"/>
            <a:ext cx="2522260" cy="6569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EH 06-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hospitalizaciones evitables por Hipertensión Arterial en población de 20 años y más de edad</a:t>
            </a:r>
            <a:endParaRPr lang="en-US" sz="1016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1 Grupo">
            <a:extLst>
              <a:ext uri="{FF2B5EF4-FFF2-40B4-BE49-F238E27FC236}">
                <a16:creationId xmlns:a16="http://schemas.microsoft.com/office/drawing/2014/main" id="{5ECC6289-92FF-289B-3D60-757506E80479}"/>
              </a:ext>
            </a:extLst>
          </p:cNvPr>
          <p:cNvGrpSpPr>
            <a:grpSpLocks/>
          </p:cNvGrpSpPr>
          <p:nvPr/>
        </p:nvGrpSpPr>
        <p:grpSpPr bwMode="auto">
          <a:xfrm>
            <a:off x="3273598" y="3927552"/>
            <a:ext cx="3221096" cy="532190"/>
            <a:chOff x="5554639" y="5370470"/>
            <a:chExt cx="4756569" cy="785963"/>
          </a:xfrm>
        </p:grpSpPr>
        <p:sp>
          <p:nvSpPr>
            <p:cNvPr id="20" name="63 Rectángulo redondeado">
              <a:extLst>
                <a:ext uri="{FF2B5EF4-FFF2-40B4-BE49-F238E27FC236}">
                  <a16:creationId xmlns:a16="http://schemas.microsoft.com/office/drawing/2014/main" id="{1F6211A9-9DF2-7559-CBC3-6F2B1A07247E}"/>
                </a:ext>
              </a:extLst>
            </p:cNvPr>
            <p:cNvSpPr/>
            <p:nvPr/>
          </p:nvSpPr>
          <p:spPr>
            <a:xfrm>
              <a:off x="5554639" y="5370470"/>
              <a:ext cx="4756569" cy="785963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542813">
                <a:defRPr/>
              </a:pPr>
              <a:r>
                <a:rPr lang="es-MX" sz="1016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EH 04-  </a:t>
              </a:r>
              <a:r>
                <a:rPr lang="es-MX" sz="1016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Porcentaje de pacientes de 20 años y más en control de Hipertensión Arterial en Medicina Familiar</a:t>
              </a:r>
              <a:endPara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20 Rectángulo">
              <a:extLst>
                <a:ext uri="{FF2B5EF4-FFF2-40B4-BE49-F238E27FC236}">
                  <a16:creationId xmlns:a16="http://schemas.microsoft.com/office/drawing/2014/main" id="{331C539C-603A-674E-D92B-B1E2412BAD12}"/>
                </a:ext>
              </a:extLst>
            </p:cNvPr>
            <p:cNvSpPr/>
            <p:nvPr/>
          </p:nvSpPr>
          <p:spPr>
            <a:xfrm>
              <a:off x="10009232" y="5921570"/>
              <a:ext cx="296530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3</a:t>
              </a:r>
            </a:p>
          </p:txBody>
        </p:sp>
      </p:grpSp>
      <p:sp>
        <p:nvSpPr>
          <p:cNvPr id="22" name="21 Rectángulo">
            <a:extLst>
              <a:ext uri="{FF2B5EF4-FFF2-40B4-BE49-F238E27FC236}">
                <a16:creationId xmlns:a16="http://schemas.microsoft.com/office/drawing/2014/main" id="{6BD92E2F-5CB0-BBD6-309D-E5E9C7AEF0CF}"/>
              </a:ext>
            </a:extLst>
          </p:cNvPr>
          <p:cNvSpPr/>
          <p:nvPr/>
        </p:nvSpPr>
        <p:spPr>
          <a:xfrm>
            <a:off x="6308205" y="3111848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3" name="22 Rectángulo">
            <a:extLst>
              <a:ext uri="{FF2B5EF4-FFF2-40B4-BE49-F238E27FC236}">
                <a16:creationId xmlns:a16="http://schemas.microsoft.com/office/drawing/2014/main" id="{80B82F2D-4033-BEC7-2569-7C22E82DC92A}"/>
              </a:ext>
            </a:extLst>
          </p:cNvPr>
          <p:cNvSpPr/>
          <p:nvPr/>
        </p:nvSpPr>
        <p:spPr>
          <a:xfrm>
            <a:off x="9153055" y="3236763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24" name="78 Rectángulo redondeado">
            <a:extLst>
              <a:ext uri="{FF2B5EF4-FFF2-40B4-BE49-F238E27FC236}">
                <a16:creationId xmlns:a16="http://schemas.microsoft.com/office/drawing/2014/main" id="{588DBE08-CB2F-283F-BB10-B2570593D02C}"/>
              </a:ext>
            </a:extLst>
          </p:cNvPr>
          <p:cNvSpPr/>
          <p:nvPr/>
        </p:nvSpPr>
        <p:spPr bwMode="auto">
          <a:xfrm>
            <a:off x="9842837" y="2720179"/>
            <a:ext cx="2245951" cy="10751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EH 07-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incidencia de Invalidez atribuible a enfermedades hipertensivas y sus complicaciones por cada 100,000 trabajadores asegurados, </a:t>
            </a:r>
          </a:p>
        </p:txBody>
      </p:sp>
      <p:sp>
        <p:nvSpPr>
          <p:cNvPr id="25" name="24 Rectángulo">
            <a:extLst>
              <a:ext uri="{FF2B5EF4-FFF2-40B4-BE49-F238E27FC236}">
                <a16:creationId xmlns:a16="http://schemas.microsoft.com/office/drawing/2014/main" id="{83B4272D-6843-1F79-5E78-BF49BAD7FB56}"/>
              </a:ext>
            </a:extLst>
          </p:cNvPr>
          <p:cNvSpPr/>
          <p:nvPr/>
        </p:nvSpPr>
        <p:spPr>
          <a:xfrm>
            <a:off x="11825937" y="3624180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6" name="25 Rectángulo">
            <a:extLst>
              <a:ext uri="{FF2B5EF4-FFF2-40B4-BE49-F238E27FC236}">
                <a16:creationId xmlns:a16="http://schemas.microsoft.com/office/drawing/2014/main" id="{4F8356ED-6EB3-A91C-DB11-B3AD4D0D00DE}"/>
              </a:ext>
            </a:extLst>
          </p:cNvPr>
          <p:cNvSpPr/>
          <p:nvPr/>
        </p:nvSpPr>
        <p:spPr>
          <a:xfrm>
            <a:off x="2654944" y="3190934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7" name="26 Rectángulo">
            <a:extLst>
              <a:ext uri="{FF2B5EF4-FFF2-40B4-BE49-F238E27FC236}">
                <a16:creationId xmlns:a16="http://schemas.microsoft.com/office/drawing/2014/main" id="{9D99DE93-89EC-5F34-A09B-66C2C59CF53F}"/>
              </a:ext>
            </a:extLst>
          </p:cNvPr>
          <p:cNvSpPr/>
          <p:nvPr/>
        </p:nvSpPr>
        <p:spPr>
          <a:xfrm>
            <a:off x="2654944" y="4814381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grpSp>
        <p:nvGrpSpPr>
          <p:cNvPr id="28" name="96 Grupo">
            <a:extLst>
              <a:ext uri="{FF2B5EF4-FFF2-40B4-BE49-F238E27FC236}">
                <a16:creationId xmlns:a16="http://schemas.microsoft.com/office/drawing/2014/main" id="{5ED8109B-0911-1F8E-3FAD-A447B5C0A733}"/>
              </a:ext>
            </a:extLst>
          </p:cNvPr>
          <p:cNvGrpSpPr>
            <a:grpSpLocks/>
          </p:cNvGrpSpPr>
          <p:nvPr/>
        </p:nvGrpSpPr>
        <p:grpSpPr bwMode="auto">
          <a:xfrm>
            <a:off x="644191" y="3449917"/>
            <a:ext cx="1913685" cy="255881"/>
            <a:chOff x="1134517" y="3349873"/>
            <a:chExt cx="1960785" cy="359556"/>
          </a:xfrm>
        </p:grpSpPr>
        <p:sp>
          <p:nvSpPr>
            <p:cNvPr id="29" name="61 Rectángulo redondeado">
              <a:extLst>
                <a:ext uri="{FF2B5EF4-FFF2-40B4-BE49-F238E27FC236}">
                  <a16:creationId xmlns:a16="http://schemas.microsoft.com/office/drawing/2014/main" id="{6DDC6D00-58CC-AB94-17C9-DCD81AE499BA}"/>
                </a:ext>
              </a:extLst>
            </p:cNvPr>
            <p:cNvSpPr/>
            <p:nvPr/>
          </p:nvSpPr>
          <p:spPr bwMode="auto">
            <a:xfrm>
              <a:off x="1134517" y="3357426"/>
              <a:ext cx="1058579" cy="352003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&gt;=11.7%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61 Rectángulo redondeado">
              <a:extLst>
                <a:ext uri="{FF2B5EF4-FFF2-40B4-BE49-F238E27FC236}">
                  <a16:creationId xmlns:a16="http://schemas.microsoft.com/office/drawing/2014/main" id="{4E71AD9B-88A4-AB60-F437-A7AA1F25C6C4}"/>
                </a:ext>
              </a:extLst>
            </p:cNvPr>
            <p:cNvSpPr/>
            <p:nvPr/>
          </p:nvSpPr>
          <p:spPr bwMode="auto">
            <a:xfrm>
              <a:off x="2233856" y="3349873"/>
              <a:ext cx="861446" cy="34444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27.0</a:t>
              </a:r>
            </a:p>
          </p:txBody>
        </p:sp>
      </p:grpSp>
      <p:grpSp>
        <p:nvGrpSpPr>
          <p:cNvPr id="31" name="93 Grupo">
            <a:extLst>
              <a:ext uri="{FF2B5EF4-FFF2-40B4-BE49-F238E27FC236}">
                <a16:creationId xmlns:a16="http://schemas.microsoft.com/office/drawing/2014/main" id="{B690A5F1-95BF-C730-26DA-E04B0C7D9CFF}"/>
              </a:ext>
            </a:extLst>
          </p:cNvPr>
          <p:cNvGrpSpPr>
            <a:grpSpLocks/>
          </p:cNvGrpSpPr>
          <p:nvPr/>
        </p:nvGrpSpPr>
        <p:grpSpPr bwMode="auto">
          <a:xfrm>
            <a:off x="713789" y="5077912"/>
            <a:ext cx="1757842" cy="244055"/>
            <a:chOff x="1668650" y="1863207"/>
            <a:chExt cx="1563634" cy="417146"/>
          </a:xfrm>
        </p:grpSpPr>
        <p:sp>
          <p:nvSpPr>
            <p:cNvPr id="32" name="61 Rectángulo redondeado">
              <a:extLst>
                <a:ext uri="{FF2B5EF4-FFF2-40B4-BE49-F238E27FC236}">
                  <a16:creationId xmlns:a16="http://schemas.microsoft.com/office/drawing/2014/main" id="{C5C9AE24-E3AA-9721-4290-DDC83DFC586E}"/>
                </a:ext>
              </a:extLst>
            </p:cNvPr>
            <p:cNvSpPr/>
            <p:nvPr/>
          </p:nvSpPr>
          <p:spPr bwMode="auto">
            <a:xfrm>
              <a:off x="1668650" y="1863207"/>
              <a:ext cx="780382" cy="417146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&gt;=20%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61 Rectángulo redondeado">
              <a:extLst>
                <a:ext uri="{FF2B5EF4-FFF2-40B4-BE49-F238E27FC236}">
                  <a16:creationId xmlns:a16="http://schemas.microsoft.com/office/drawing/2014/main" id="{0EE28D44-4D50-EC15-6FE5-FBE5C3B50FDB}"/>
                </a:ext>
              </a:extLst>
            </p:cNvPr>
            <p:cNvSpPr/>
            <p:nvPr/>
          </p:nvSpPr>
          <p:spPr bwMode="auto">
            <a:xfrm>
              <a:off x="2484418" y="1863207"/>
              <a:ext cx="747866" cy="41714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29.7</a:t>
              </a:r>
            </a:p>
          </p:txBody>
        </p:sp>
      </p:grpSp>
      <p:grpSp>
        <p:nvGrpSpPr>
          <p:cNvPr id="34" name="54 Grupo">
            <a:extLst>
              <a:ext uri="{FF2B5EF4-FFF2-40B4-BE49-F238E27FC236}">
                <a16:creationId xmlns:a16="http://schemas.microsoft.com/office/drawing/2014/main" id="{E85EAE58-9313-D567-78CF-BF1A915B3C77}"/>
              </a:ext>
            </a:extLst>
          </p:cNvPr>
          <p:cNvGrpSpPr>
            <a:grpSpLocks/>
          </p:cNvGrpSpPr>
          <p:nvPr/>
        </p:nvGrpSpPr>
        <p:grpSpPr bwMode="auto">
          <a:xfrm>
            <a:off x="3817399" y="3369558"/>
            <a:ext cx="2124433" cy="254807"/>
            <a:chOff x="2393458" y="1972150"/>
            <a:chExt cx="2127920" cy="375806"/>
          </a:xfrm>
        </p:grpSpPr>
        <p:sp>
          <p:nvSpPr>
            <p:cNvPr id="35" name="61 Rectángulo redondeado">
              <a:extLst>
                <a:ext uri="{FF2B5EF4-FFF2-40B4-BE49-F238E27FC236}">
                  <a16:creationId xmlns:a16="http://schemas.microsoft.com/office/drawing/2014/main" id="{7EF84F3C-24F8-4C42-0B8B-2CB4A7FF6324}"/>
                </a:ext>
              </a:extLst>
            </p:cNvPr>
            <p:cNvSpPr/>
            <p:nvPr/>
          </p:nvSpPr>
          <p:spPr bwMode="auto">
            <a:xfrm>
              <a:off x="2393458" y="1988006"/>
              <a:ext cx="1153330" cy="359950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  <a:alpha val="29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 0.1 a 500*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61 Rectángulo redondeado">
              <a:extLst>
                <a:ext uri="{FF2B5EF4-FFF2-40B4-BE49-F238E27FC236}">
                  <a16:creationId xmlns:a16="http://schemas.microsoft.com/office/drawing/2014/main" id="{868CCF22-E68F-5C17-24B5-6DBB11FDAAED}"/>
                </a:ext>
              </a:extLst>
            </p:cNvPr>
            <p:cNvSpPr/>
            <p:nvPr/>
          </p:nvSpPr>
          <p:spPr bwMode="auto">
            <a:xfrm>
              <a:off x="3612477" y="1972150"/>
              <a:ext cx="908901" cy="37104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470.6</a:t>
              </a:r>
            </a:p>
          </p:txBody>
        </p:sp>
      </p:grpSp>
      <p:grpSp>
        <p:nvGrpSpPr>
          <p:cNvPr id="37" name="100 Grupo">
            <a:extLst>
              <a:ext uri="{FF2B5EF4-FFF2-40B4-BE49-F238E27FC236}">
                <a16:creationId xmlns:a16="http://schemas.microsoft.com/office/drawing/2014/main" id="{8A021370-ECF7-5EF4-EC6A-80EEF03250F7}"/>
              </a:ext>
            </a:extLst>
          </p:cNvPr>
          <p:cNvGrpSpPr>
            <a:grpSpLocks/>
          </p:cNvGrpSpPr>
          <p:nvPr/>
        </p:nvGrpSpPr>
        <p:grpSpPr bwMode="auto">
          <a:xfrm>
            <a:off x="3967856" y="4546829"/>
            <a:ext cx="1916961" cy="262332"/>
            <a:chOff x="244820" y="3769771"/>
            <a:chExt cx="2758244" cy="580141"/>
          </a:xfrm>
        </p:grpSpPr>
        <p:sp>
          <p:nvSpPr>
            <p:cNvPr id="38" name="61 Rectángulo redondeado">
              <a:extLst>
                <a:ext uri="{FF2B5EF4-FFF2-40B4-BE49-F238E27FC236}">
                  <a16:creationId xmlns:a16="http://schemas.microsoft.com/office/drawing/2014/main" id="{20B1C93A-D13C-404B-3FDC-E42249569FD6}"/>
                </a:ext>
              </a:extLst>
            </p:cNvPr>
            <p:cNvSpPr/>
            <p:nvPr/>
          </p:nvSpPr>
          <p:spPr bwMode="auto">
            <a:xfrm>
              <a:off x="244820" y="3769771"/>
              <a:ext cx="1342768" cy="530210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&gt;=65%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61 Rectángulo redondeado">
              <a:extLst>
                <a:ext uri="{FF2B5EF4-FFF2-40B4-BE49-F238E27FC236}">
                  <a16:creationId xmlns:a16="http://schemas.microsoft.com/office/drawing/2014/main" id="{28464E2A-153D-6FC6-02CC-E3B6133220B5}"/>
                </a:ext>
              </a:extLst>
            </p:cNvPr>
            <p:cNvSpPr/>
            <p:nvPr/>
          </p:nvSpPr>
          <p:spPr bwMode="auto">
            <a:xfrm>
              <a:off x="1697423" y="3769771"/>
              <a:ext cx="1305641" cy="58014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82.0</a:t>
              </a:r>
            </a:p>
          </p:txBody>
        </p:sp>
      </p:grpSp>
      <p:grpSp>
        <p:nvGrpSpPr>
          <p:cNvPr id="40" name="72 Grupo">
            <a:extLst>
              <a:ext uri="{FF2B5EF4-FFF2-40B4-BE49-F238E27FC236}">
                <a16:creationId xmlns:a16="http://schemas.microsoft.com/office/drawing/2014/main" id="{CE2CFB58-2568-7920-1264-162A9909DE81}"/>
              </a:ext>
            </a:extLst>
          </p:cNvPr>
          <p:cNvGrpSpPr>
            <a:grpSpLocks/>
          </p:cNvGrpSpPr>
          <p:nvPr/>
        </p:nvGrpSpPr>
        <p:grpSpPr bwMode="auto">
          <a:xfrm>
            <a:off x="3973786" y="5581106"/>
            <a:ext cx="1932013" cy="261257"/>
            <a:chOff x="1353453" y="1981513"/>
            <a:chExt cx="2583626" cy="525912"/>
          </a:xfrm>
        </p:grpSpPr>
        <p:sp>
          <p:nvSpPr>
            <p:cNvPr id="41" name="40 Rectángulo redondeado">
              <a:extLst>
                <a:ext uri="{FF2B5EF4-FFF2-40B4-BE49-F238E27FC236}">
                  <a16:creationId xmlns:a16="http://schemas.microsoft.com/office/drawing/2014/main" id="{B5B158F5-443F-DD1C-CD78-763EA811CAF1}"/>
                </a:ext>
              </a:extLst>
            </p:cNvPr>
            <p:cNvSpPr/>
            <p:nvPr/>
          </p:nvSpPr>
          <p:spPr bwMode="auto">
            <a:xfrm>
              <a:off x="1353453" y="2000991"/>
              <a:ext cx="1270965" cy="506434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 20%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61 Rectángulo redondeado">
              <a:extLst>
                <a:ext uri="{FF2B5EF4-FFF2-40B4-BE49-F238E27FC236}">
                  <a16:creationId xmlns:a16="http://schemas.microsoft.com/office/drawing/2014/main" id="{D5D76318-20BA-66D4-D341-C008E140C09C}"/>
                </a:ext>
              </a:extLst>
            </p:cNvPr>
            <p:cNvSpPr/>
            <p:nvPr/>
          </p:nvSpPr>
          <p:spPr bwMode="auto">
            <a:xfrm>
              <a:off x="2723623" y="1981513"/>
              <a:ext cx="1213456" cy="5259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26.7</a:t>
              </a:r>
            </a:p>
          </p:txBody>
        </p:sp>
      </p:grpSp>
      <p:grpSp>
        <p:nvGrpSpPr>
          <p:cNvPr id="43" name="106 Grupo">
            <a:extLst>
              <a:ext uri="{FF2B5EF4-FFF2-40B4-BE49-F238E27FC236}">
                <a16:creationId xmlns:a16="http://schemas.microsoft.com/office/drawing/2014/main" id="{BA3769DC-5908-D24F-F418-887D2DBAC66D}"/>
              </a:ext>
            </a:extLst>
          </p:cNvPr>
          <p:cNvGrpSpPr>
            <a:grpSpLocks/>
          </p:cNvGrpSpPr>
          <p:nvPr/>
        </p:nvGrpSpPr>
        <p:grpSpPr bwMode="auto">
          <a:xfrm>
            <a:off x="7282930" y="3573834"/>
            <a:ext cx="1725587" cy="242980"/>
            <a:chOff x="321090" y="2363778"/>
            <a:chExt cx="2459219" cy="260692"/>
          </a:xfrm>
        </p:grpSpPr>
        <p:sp>
          <p:nvSpPr>
            <p:cNvPr id="44" name="61 Rectángulo redondeado">
              <a:extLst>
                <a:ext uri="{FF2B5EF4-FFF2-40B4-BE49-F238E27FC236}">
                  <a16:creationId xmlns:a16="http://schemas.microsoft.com/office/drawing/2014/main" id="{E76D2392-4FA1-84AC-1BAC-2433248A07BD}"/>
                </a:ext>
              </a:extLst>
            </p:cNvPr>
            <p:cNvSpPr/>
            <p:nvPr/>
          </p:nvSpPr>
          <p:spPr bwMode="auto">
            <a:xfrm>
              <a:off x="321090" y="2363778"/>
              <a:ext cx="1518433" cy="260692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 </a:t>
              </a:r>
              <a:r>
                <a:rPr lang="es-MX" sz="948" b="1" dirty="0">
                  <a:solidFill>
                    <a:prstClr val="black"/>
                  </a:solidFill>
                  <a:latin typeface="Calibri"/>
                </a:rPr>
                <a:t>&lt;= 4.19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61 Rectángulo redondeado">
              <a:extLst>
                <a:ext uri="{FF2B5EF4-FFF2-40B4-BE49-F238E27FC236}">
                  <a16:creationId xmlns:a16="http://schemas.microsoft.com/office/drawing/2014/main" id="{0D8B553F-A435-F4D9-BC11-A88834A3BD8E}"/>
                </a:ext>
              </a:extLst>
            </p:cNvPr>
            <p:cNvSpPr/>
            <p:nvPr/>
          </p:nvSpPr>
          <p:spPr bwMode="auto">
            <a:xfrm>
              <a:off x="1931457" y="2363778"/>
              <a:ext cx="848852" cy="23762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1.1</a:t>
              </a:r>
            </a:p>
          </p:txBody>
        </p:sp>
      </p:grpSp>
      <p:grpSp>
        <p:nvGrpSpPr>
          <p:cNvPr id="46" name="55 Grupo">
            <a:extLst>
              <a:ext uri="{FF2B5EF4-FFF2-40B4-BE49-F238E27FC236}">
                <a16:creationId xmlns:a16="http://schemas.microsoft.com/office/drawing/2014/main" id="{7EEF4EA5-59E9-DE06-5CA2-1897AF325B9F}"/>
              </a:ext>
            </a:extLst>
          </p:cNvPr>
          <p:cNvGrpSpPr>
            <a:grpSpLocks/>
          </p:cNvGrpSpPr>
          <p:nvPr/>
        </p:nvGrpSpPr>
        <p:grpSpPr bwMode="auto">
          <a:xfrm>
            <a:off x="10130972" y="3900674"/>
            <a:ext cx="1736338" cy="241905"/>
            <a:chOff x="1091521" y="3365504"/>
            <a:chExt cx="1973402" cy="238063"/>
          </a:xfrm>
        </p:grpSpPr>
        <p:sp>
          <p:nvSpPr>
            <p:cNvPr id="47" name="61 Rectángulo redondeado">
              <a:extLst>
                <a:ext uri="{FF2B5EF4-FFF2-40B4-BE49-F238E27FC236}">
                  <a16:creationId xmlns:a16="http://schemas.microsoft.com/office/drawing/2014/main" id="{1D3398E0-A536-F803-1DE9-F627B8DD2DE8}"/>
                </a:ext>
              </a:extLst>
            </p:cNvPr>
            <p:cNvSpPr/>
            <p:nvPr/>
          </p:nvSpPr>
          <p:spPr bwMode="auto">
            <a:xfrm>
              <a:off x="1091521" y="3365504"/>
              <a:ext cx="1199926" cy="238063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&lt;=21.8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61 Rectángulo redondeado">
              <a:extLst>
                <a:ext uri="{FF2B5EF4-FFF2-40B4-BE49-F238E27FC236}">
                  <a16:creationId xmlns:a16="http://schemas.microsoft.com/office/drawing/2014/main" id="{19116929-6535-BE1F-5C27-DB441B29D34E}"/>
                </a:ext>
              </a:extLst>
            </p:cNvPr>
            <p:cNvSpPr/>
            <p:nvPr/>
          </p:nvSpPr>
          <p:spPr bwMode="auto">
            <a:xfrm>
              <a:off x="2363540" y="3372911"/>
              <a:ext cx="701383" cy="22325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67.2</a:t>
              </a:r>
            </a:p>
          </p:txBody>
        </p:sp>
      </p:grpSp>
      <p:sp>
        <p:nvSpPr>
          <p:cNvPr id="51" name="34 CuadroTexto"/>
          <p:cNvSpPr txBox="1">
            <a:spLocks noChangeArrowheads="1"/>
          </p:cNvSpPr>
          <p:nvPr/>
        </p:nvSpPr>
        <p:spPr bwMode="auto">
          <a:xfrm>
            <a:off x="36686" y="220174"/>
            <a:ext cx="8091545" cy="110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altLang="es-MX" sz="2400" b="1" dirty="0">
                <a:solidFill>
                  <a:schemeClr val="tx1"/>
                </a:solidFill>
              </a:rPr>
              <a:t>Atención Integral de Enfermedades Hipertensivas, en población derechohabiente de 20 años y  más de edad</a:t>
            </a:r>
          </a:p>
          <a:p>
            <a:pPr algn="ctr">
              <a:defRPr/>
            </a:pPr>
            <a:r>
              <a:rPr lang="es-MX" sz="2000" dirty="0">
                <a:solidFill>
                  <a:srgbClr val="1E4236"/>
                </a:solidFill>
                <a:latin typeface="Montserrat SemiBold"/>
                <a:cs typeface="Montserrat SemiBold"/>
              </a:rPr>
              <a:t>Datos al Mes de Febrero 2025</a:t>
            </a:r>
          </a:p>
        </p:txBody>
      </p:sp>
      <p:sp>
        <p:nvSpPr>
          <p:cNvPr id="63" name="53 CuadroTexto">
            <a:extLst>
              <a:ext uri="{FF2B5EF4-FFF2-40B4-BE49-F238E27FC236}">
                <a16:creationId xmlns:a16="http://schemas.microsoft.com/office/drawing/2014/main" id="{3B62C8B1-74C6-C19F-6223-29857709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77" y="1583919"/>
            <a:ext cx="2928422" cy="31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Hipertensión Arterial, daño a órgano blanco (</a:t>
            </a:r>
            <a:r>
              <a:rPr lang="es-MX" altLang="es-MX" sz="813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</a:t>
            </a: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Cardiovascular, nefropatía, </a:t>
            </a:r>
            <a:r>
              <a:rPr lang="es-MX" altLang="es-MX" sz="813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</a:t>
            </a: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Art. periférica, retinopatía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39 CuadroTexto"/>
          <p:cNvSpPr txBox="1">
            <a:spLocks noChangeArrowheads="1"/>
          </p:cNvSpPr>
          <p:nvPr/>
        </p:nvSpPr>
        <p:spPr bwMode="auto">
          <a:xfrm>
            <a:off x="-36972" y="1578144"/>
            <a:ext cx="781869" cy="28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Curso Clínico Típico</a:t>
            </a:r>
            <a:endParaRPr lang="en-US" sz="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2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E3BB-8B3D-3C60-ECAB-9C14C14B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8 Rectángulo redondeado">
            <a:extLst>
              <a:ext uri="{FF2B5EF4-FFF2-40B4-BE49-F238E27FC236}">
                <a16:creationId xmlns:a16="http://schemas.microsoft.com/office/drawing/2014/main" id="{F162875D-ACA9-47CF-A0DC-826F0079B52C}"/>
              </a:ext>
            </a:extLst>
          </p:cNvPr>
          <p:cNvSpPr/>
          <p:nvPr/>
        </p:nvSpPr>
        <p:spPr bwMode="auto">
          <a:xfrm>
            <a:off x="9238383" y="2713761"/>
            <a:ext cx="2601820" cy="95149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CA-mama 08-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incidencia de Invalidez atribuible a Cáncer de Mama por cada 100,000 trabajadoras aseguradas, según unidad médica de adscripción de la trabajadora</a:t>
            </a:r>
          </a:p>
        </p:txBody>
      </p:sp>
      <p:cxnSp>
        <p:nvCxnSpPr>
          <p:cNvPr id="7" name="37 Conector recto de flecha">
            <a:extLst>
              <a:ext uri="{FF2B5EF4-FFF2-40B4-BE49-F238E27FC236}">
                <a16:creationId xmlns:a16="http://schemas.microsoft.com/office/drawing/2014/main" id="{57344B70-EDD3-632B-93CD-F45D3C3D58A8}"/>
              </a:ext>
            </a:extLst>
          </p:cNvPr>
          <p:cNvCxnSpPr/>
          <p:nvPr/>
        </p:nvCxnSpPr>
        <p:spPr>
          <a:xfrm>
            <a:off x="45433" y="2006878"/>
            <a:ext cx="12052233" cy="0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39 CuadroTexto">
            <a:extLst>
              <a:ext uri="{FF2B5EF4-FFF2-40B4-BE49-F238E27FC236}">
                <a16:creationId xmlns:a16="http://schemas.microsoft.com/office/drawing/2014/main" id="{92AA3FAC-A815-E780-31BA-67442A99C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224" y="2106360"/>
            <a:ext cx="1746015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Detección oportuna Identificación y atención de factores de riesgo.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48 CuadroTexto">
            <a:extLst>
              <a:ext uri="{FF2B5EF4-FFF2-40B4-BE49-F238E27FC236}">
                <a16:creationId xmlns:a16="http://schemas.microsoft.com/office/drawing/2014/main" id="{015EECFE-80A8-E136-7026-8A9622946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432" y="2094533"/>
            <a:ext cx="2753413" cy="34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Tratamiento de las Complicaciones Tempranas </a:t>
            </a:r>
          </a:p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o Tardías. Rehabilitación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49 CuadroTexto">
            <a:extLst>
              <a:ext uri="{FF2B5EF4-FFF2-40B4-BE49-F238E27FC236}">
                <a16:creationId xmlns:a16="http://schemas.microsoft.com/office/drawing/2014/main" id="{ED2B6069-E316-1C0C-A0C0-8CFE080CE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822" y="2106360"/>
            <a:ext cx="978370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Desenlace del impacto en salud</a:t>
            </a:r>
          </a:p>
        </p:txBody>
      </p:sp>
      <p:sp>
        <p:nvSpPr>
          <p:cNvPr id="13" name="53 CuadroTexto">
            <a:extLst>
              <a:ext uri="{FF2B5EF4-FFF2-40B4-BE49-F238E27FC236}">
                <a16:creationId xmlns:a16="http://schemas.microsoft.com/office/drawing/2014/main" id="{B52056AB-3308-F00D-003F-5F2BCFE94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7242" y="2094533"/>
            <a:ext cx="3624271" cy="34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Diagnóstico, Tratamiento y Control. Identificación </a:t>
            </a:r>
          </a:p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y manejo oportuno de complicaciones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39 CuadroTexto">
            <a:extLst>
              <a:ext uri="{FF2B5EF4-FFF2-40B4-BE49-F238E27FC236}">
                <a16:creationId xmlns:a16="http://schemas.microsoft.com/office/drawing/2014/main" id="{E9E64F9B-E1DB-DE01-980C-52AB088B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9" y="2106360"/>
            <a:ext cx="820326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Promoción de la Salud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>
            <a:extLst>
              <a:ext uri="{FF2B5EF4-FFF2-40B4-BE49-F238E27FC236}">
                <a16:creationId xmlns:a16="http://schemas.microsoft.com/office/drawing/2014/main" id="{9E341F15-EF51-24D6-1F30-A0534A739468}"/>
              </a:ext>
            </a:extLst>
          </p:cNvPr>
          <p:cNvSpPr/>
          <p:nvPr/>
        </p:nvSpPr>
        <p:spPr>
          <a:xfrm>
            <a:off x="11639378" y="3530820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grpSp>
        <p:nvGrpSpPr>
          <p:cNvPr id="16" name="1 Grupo">
            <a:extLst>
              <a:ext uri="{FF2B5EF4-FFF2-40B4-BE49-F238E27FC236}">
                <a16:creationId xmlns:a16="http://schemas.microsoft.com/office/drawing/2014/main" id="{BB27D9CB-6FB6-0D54-ACE7-CD804A2AD1F1}"/>
              </a:ext>
            </a:extLst>
          </p:cNvPr>
          <p:cNvGrpSpPr>
            <a:grpSpLocks/>
          </p:cNvGrpSpPr>
          <p:nvPr/>
        </p:nvGrpSpPr>
        <p:grpSpPr bwMode="auto">
          <a:xfrm>
            <a:off x="345379" y="2703530"/>
            <a:ext cx="3450637" cy="590248"/>
            <a:chOff x="510268" y="3565454"/>
            <a:chExt cx="5094327" cy="871056"/>
          </a:xfrm>
        </p:grpSpPr>
        <p:sp>
          <p:nvSpPr>
            <p:cNvPr id="17" name="135 Rectángulo redondeado">
              <a:extLst>
                <a:ext uri="{FF2B5EF4-FFF2-40B4-BE49-F238E27FC236}">
                  <a16:creationId xmlns:a16="http://schemas.microsoft.com/office/drawing/2014/main" id="{B20C61F7-A704-E889-9DC0-0A65F51EBF2F}"/>
                </a:ext>
              </a:extLst>
            </p:cNvPr>
            <p:cNvSpPr/>
            <p:nvPr/>
          </p:nvSpPr>
          <p:spPr bwMode="auto">
            <a:xfrm>
              <a:off x="510268" y="3565454"/>
              <a:ext cx="5094327" cy="86471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542813">
                <a:defRPr/>
              </a:pPr>
              <a:r>
                <a:rPr lang="es-ES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CA-mama 01- </a:t>
              </a:r>
              <a:r>
                <a:rPr lang="es-MX" sz="1084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Cobertura de detección de primera vez de Cáncer de Mama por mastografía en mujeres de 40 a 49 años</a:t>
              </a:r>
              <a:endParaRPr lang="en-US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17 Rectángulo">
              <a:extLst>
                <a:ext uri="{FF2B5EF4-FFF2-40B4-BE49-F238E27FC236}">
                  <a16:creationId xmlns:a16="http://schemas.microsoft.com/office/drawing/2014/main" id="{B0C830B5-DF27-4051-347E-95D04C5C8178}"/>
                </a:ext>
              </a:extLst>
            </p:cNvPr>
            <p:cNvSpPr/>
            <p:nvPr/>
          </p:nvSpPr>
          <p:spPr>
            <a:xfrm>
              <a:off x="5292229" y="4229175"/>
              <a:ext cx="296530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20" name="2 Grupo">
            <a:extLst>
              <a:ext uri="{FF2B5EF4-FFF2-40B4-BE49-F238E27FC236}">
                <a16:creationId xmlns:a16="http://schemas.microsoft.com/office/drawing/2014/main" id="{58EC1059-8F87-3DB6-0540-F839B8DBF406}"/>
              </a:ext>
            </a:extLst>
          </p:cNvPr>
          <p:cNvGrpSpPr>
            <a:grpSpLocks/>
          </p:cNvGrpSpPr>
          <p:nvPr/>
        </p:nvGrpSpPr>
        <p:grpSpPr bwMode="auto">
          <a:xfrm>
            <a:off x="354258" y="3779982"/>
            <a:ext cx="3407632" cy="594548"/>
            <a:chOff x="1545869" y="5325986"/>
            <a:chExt cx="4066573" cy="877096"/>
          </a:xfrm>
        </p:grpSpPr>
        <p:sp>
          <p:nvSpPr>
            <p:cNvPr id="21" name="135 Rectángulo redondeado">
              <a:extLst>
                <a:ext uri="{FF2B5EF4-FFF2-40B4-BE49-F238E27FC236}">
                  <a16:creationId xmlns:a16="http://schemas.microsoft.com/office/drawing/2014/main" id="{CF3479E6-B179-58ED-A2AE-70A274B55E25}"/>
                </a:ext>
              </a:extLst>
            </p:cNvPr>
            <p:cNvSpPr/>
            <p:nvPr/>
          </p:nvSpPr>
          <p:spPr bwMode="auto">
            <a:xfrm>
              <a:off x="1545869" y="5325986"/>
              <a:ext cx="4066573" cy="864407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542813">
                <a:defRPr/>
              </a:pPr>
              <a:r>
                <a:rPr lang="es-ES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CA-mama 02- </a:t>
              </a:r>
              <a:r>
                <a:rPr lang="es-MX" sz="1084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Cobertura de detección de primera vez de Cáncer de Mama por mastografía en mujeres de 50 a 69 años</a:t>
              </a:r>
              <a:endParaRPr lang="en-US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21 Rectángulo">
              <a:extLst>
                <a:ext uri="{FF2B5EF4-FFF2-40B4-BE49-F238E27FC236}">
                  <a16:creationId xmlns:a16="http://schemas.microsoft.com/office/drawing/2014/main" id="{1236025A-AA0D-D72E-CAB3-B30A7056CA2D}"/>
                </a:ext>
              </a:extLst>
            </p:cNvPr>
            <p:cNvSpPr/>
            <p:nvPr/>
          </p:nvSpPr>
          <p:spPr>
            <a:xfrm>
              <a:off x="5302940" y="5995747"/>
              <a:ext cx="296530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1</a:t>
              </a:r>
            </a:p>
          </p:txBody>
        </p:sp>
      </p:grpSp>
      <p:sp>
        <p:nvSpPr>
          <p:cNvPr id="24" name="135 Rectángulo redondeado">
            <a:extLst>
              <a:ext uri="{FF2B5EF4-FFF2-40B4-BE49-F238E27FC236}">
                <a16:creationId xmlns:a16="http://schemas.microsoft.com/office/drawing/2014/main" id="{0467DC30-92EC-3B5D-A76E-CD9B45C01379}"/>
              </a:ext>
            </a:extLst>
          </p:cNvPr>
          <p:cNvSpPr/>
          <p:nvPr/>
        </p:nvSpPr>
        <p:spPr bwMode="auto">
          <a:xfrm>
            <a:off x="354259" y="4801880"/>
            <a:ext cx="3407631" cy="4343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ES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CA-mama 03-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Porcentaje de mujeres entre 50 y 69 años con mastografía con BIRADS 3 a 5</a:t>
            </a:r>
            <a:endParaRPr lang="en-US" sz="1084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67 CuadroTexto">
            <a:extLst>
              <a:ext uri="{FF2B5EF4-FFF2-40B4-BE49-F238E27FC236}">
                <a16:creationId xmlns:a16="http://schemas.microsoft.com/office/drawing/2014/main" id="{8DC04DC5-33F6-9112-D13D-80D3B687B999}"/>
              </a:ext>
            </a:extLst>
          </p:cNvPr>
          <p:cNvSpPr txBox="1"/>
          <p:nvPr/>
        </p:nvSpPr>
        <p:spPr bwMode="auto">
          <a:xfrm>
            <a:off x="4223837" y="2720211"/>
            <a:ext cx="4529553" cy="31716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CA-mama 04- 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Confirmación diagnostica de cáncer de mama</a:t>
            </a:r>
          </a:p>
        </p:txBody>
      </p:sp>
      <p:sp>
        <p:nvSpPr>
          <p:cNvPr id="26" name="104 CuadroTexto">
            <a:extLst>
              <a:ext uri="{FF2B5EF4-FFF2-40B4-BE49-F238E27FC236}">
                <a16:creationId xmlns:a16="http://schemas.microsoft.com/office/drawing/2014/main" id="{F3575ADE-2225-C4CB-F4C2-E00E61DC86AB}"/>
              </a:ext>
            </a:extLst>
          </p:cNvPr>
          <p:cNvSpPr txBox="1"/>
          <p:nvPr/>
        </p:nvSpPr>
        <p:spPr bwMode="auto">
          <a:xfrm>
            <a:off x="9238383" y="4364044"/>
            <a:ext cx="2601820" cy="60745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CA-mama 09-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mortalidad por Cáncer de Mama en mujeres derechohabientes de 25 años y más</a:t>
            </a:r>
          </a:p>
        </p:txBody>
      </p:sp>
      <p:sp>
        <p:nvSpPr>
          <p:cNvPr id="27" name="26 Rectángulo">
            <a:extLst>
              <a:ext uri="{FF2B5EF4-FFF2-40B4-BE49-F238E27FC236}">
                <a16:creationId xmlns:a16="http://schemas.microsoft.com/office/drawing/2014/main" id="{6B824B70-FE5B-4DA4-37E2-5A6892AA1011}"/>
              </a:ext>
            </a:extLst>
          </p:cNvPr>
          <p:cNvSpPr/>
          <p:nvPr/>
        </p:nvSpPr>
        <p:spPr>
          <a:xfrm>
            <a:off x="8534350" y="2888874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9" name="63 Rectángulo redondeado">
            <a:extLst>
              <a:ext uri="{FF2B5EF4-FFF2-40B4-BE49-F238E27FC236}">
                <a16:creationId xmlns:a16="http://schemas.microsoft.com/office/drawing/2014/main" id="{E1D4DED4-F498-A898-6457-E5022BA0A9BA}"/>
              </a:ext>
            </a:extLst>
          </p:cNvPr>
          <p:cNvSpPr/>
          <p:nvPr/>
        </p:nvSpPr>
        <p:spPr bwMode="auto">
          <a:xfrm>
            <a:off x="4223837" y="3601923"/>
            <a:ext cx="4529553" cy="32193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CA-mama 05- 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Oportunidad en el  diagnostica de cáncer de mama</a:t>
            </a:r>
          </a:p>
        </p:txBody>
      </p:sp>
      <p:grpSp>
        <p:nvGrpSpPr>
          <p:cNvPr id="31" name="5 Grupo">
            <a:extLst>
              <a:ext uri="{FF2B5EF4-FFF2-40B4-BE49-F238E27FC236}">
                <a16:creationId xmlns:a16="http://schemas.microsoft.com/office/drawing/2014/main" id="{3069BD32-EFDA-03A3-86F9-82824B4FD1B2}"/>
              </a:ext>
            </a:extLst>
          </p:cNvPr>
          <p:cNvGrpSpPr>
            <a:grpSpLocks/>
          </p:cNvGrpSpPr>
          <p:nvPr/>
        </p:nvGrpSpPr>
        <p:grpSpPr bwMode="auto">
          <a:xfrm>
            <a:off x="4223837" y="4478901"/>
            <a:ext cx="4529553" cy="437578"/>
            <a:chOff x="5947772" y="5580058"/>
            <a:chExt cx="7707177" cy="646219"/>
          </a:xfrm>
        </p:grpSpPr>
        <p:sp>
          <p:nvSpPr>
            <p:cNvPr id="32" name="81 Rectángulo redondeado">
              <a:extLst>
                <a:ext uri="{FF2B5EF4-FFF2-40B4-BE49-F238E27FC236}">
                  <a16:creationId xmlns:a16="http://schemas.microsoft.com/office/drawing/2014/main" id="{B6865880-59C9-2DB8-C38E-5FB2191F0605}"/>
                </a:ext>
              </a:extLst>
            </p:cNvPr>
            <p:cNvSpPr/>
            <p:nvPr/>
          </p:nvSpPr>
          <p:spPr bwMode="auto">
            <a:xfrm>
              <a:off x="5947772" y="5580058"/>
              <a:ext cx="7707177" cy="63193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542813">
                <a:defRPr/>
              </a:pPr>
              <a:r>
                <a:rPr lang="es-MX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CA-mama 06-  Tasa de incidencia de cáncer </a:t>
              </a:r>
              <a:r>
                <a:rPr lang="es-MX" sz="1084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de mama en derechohabientes de 25 años y mas</a:t>
              </a:r>
            </a:p>
          </p:txBody>
        </p:sp>
        <p:sp>
          <p:nvSpPr>
            <p:cNvPr id="33" name="32 Rectángulo">
              <a:extLst>
                <a:ext uri="{FF2B5EF4-FFF2-40B4-BE49-F238E27FC236}">
                  <a16:creationId xmlns:a16="http://schemas.microsoft.com/office/drawing/2014/main" id="{95196246-ED16-6168-2020-DABCD97D718E}"/>
                </a:ext>
              </a:extLst>
            </p:cNvPr>
            <p:cNvSpPr/>
            <p:nvPr/>
          </p:nvSpPr>
          <p:spPr>
            <a:xfrm>
              <a:off x="13341513" y="6018942"/>
              <a:ext cx="296530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3</a:t>
              </a:r>
            </a:p>
          </p:txBody>
        </p:sp>
      </p:grpSp>
      <p:grpSp>
        <p:nvGrpSpPr>
          <p:cNvPr id="34" name="4 Grupo">
            <a:extLst>
              <a:ext uri="{FF2B5EF4-FFF2-40B4-BE49-F238E27FC236}">
                <a16:creationId xmlns:a16="http://schemas.microsoft.com/office/drawing/2014/main" id="{FE8FD0A1-7631-BBF8-9483-B4AEB210A766}"/>
              </a:ext>
            </a:extLst>
          </p:cNvPr>
          <p:cNvGrpSpPr>
            <a:grpSpLocks/>
          </p:cNvGrpSpPr>
          <p:nvPr/>
        </p:nvGrpSpPr>
        <p:grpSpPr bwMode="auto">
          <a:xfrm>
            <a:off x="4223837" y="5393591"/>
            <a:ext cx="4529553" cy="381672"/>
            <a:chOff x="5947773" y="7513035"/>
            <a:chExt cx="7707177" cy="563999"/>
          </a:xfrm>
        </p:grpSpPr>
        <p:sp>
          <p:nvSpPr>
            <p:cNvPr id="35" name="85 Rectángulo redondeado">
              <a:extLst>
                <a:ext uri="{FF2B5EF4-FFF2-40B4-BE49-F238E27FC236}">
                  <a16:creationId xmlns:a16="http://schemas.microsoft.com/office/drawing/2014/main" id="{BEFE74AC-40D1-5DF9-EB4D-686456A9B518}"/>
                </a:ext>
              </a:extLst>
            </p:cNvPr>
            <p:cNvSpPr/>
            <p:nvPr/>
          </p:nvSpPr>
          <p:spPr bwMode="auto">
            <a:xfrm>
              <a:off x="5947773" y="7513035"/>
              <a:ext cx="7707177" cy="563999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542813">
                <a:defRPr/>
              </a:pPr>
              <a:r>
                <a:rPr lang="es-MX" sz="1084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CA-mama 07- Oportunidad en el inicio </a:t>
              </a:r>
              <a:r>
                <a:rPr lang="es-MX" sz="1084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de tratamiento de cáncer de mama</a:t>
              </a:r>
            </a:p>
          </p:txBody>
        </p:sp>
        <p:sp>
          <p:nvSpPr>
            <p:cNvPr id="36" name="35 Rectángulo">
              <a:extLst>
                <a:ext uri="{FF2B5EF4-FFF2-40B4-BE49-F238E27FC236}">
                  <a16:creationId xmlns:a16="http://schemas.microsoft.com/office/drawing/2014/main" id="{7E80182F-82FE-0A4F-3AC4-B4B6EFD2F2DC}"/>
                </a:ext>
              </a:extLst>
            </p:cNvPr>
            <p:cNvSpPr/>
            <p:nvPr/>
          </p:nvSpPr>
          <p:spPr>
            <a:xfrm>
              <a:off x="13327812" y="7854653"/>
              <a:ext cx="296530" cy="207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2813">
                <a:defRPr/>
              </a:pPr>
              <a:r>
                <a:rPr lang="es-MX" sz="1016" b="1" dirty="0">
                  <a:solidFill>
                    <a:prstClr val="white"/>
                  </a:solidFill>
                  <a:latin typeface="Calibri"/>
                </a:rPr>
                <a:t>3</a:t>
              </a:r>
            </a:p>
          </p:txBody>
        </p:sp>
      </p:grpSp>
      <p:sp>
        <p:nvSpPr>
          <p:cNvPr id="37" name="36 Rectángulo">
            <a:extLst>
              <a:ext uri="{FF2B5EF4-FFF2-40B4-BE49-F238E27FC236}">
                <a16:creationId xmlns:a16="http://schemas.microsoft.com/office/drawing/2014/main" id="{C225E575-A2CF-628B-FC64-75776AA682F4}"/>
              </a:ext>
            </a:extLst>
          </p:cNvPr>
          <p:cNvSpPr/>
          <p:nvPr/>
        </p:nvSpPr>
        <p:spPr>
          <a:xfrm>
            <a:off x="11654038" y="4835195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38" name="39 CuadroTexto">
            <a:extLst>
              <a:ext uri="{FF2B5EF4-FFF2-40B4-BE49-F238E27FC236}">
                <a16:creationId xmlns:a16="http://schemas.microsoft.com/office/drawing/2014/main" id="{63400760-EEDA-068B-17C6-FCA1D3A06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798" y="1576548"/>
            <a:ext cx="1998671" cy="4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 s Neoplásicos, Alteraciones Fenotípicas celular y molecular. Enfermedad -Temprana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49 CuadroTexto">
            <a:extLst>
              <a:ext uri="{FF2B5EF4-FFF2-40B4-BE49-F238E27FC236}">
                <a16:creationId xmlns:a16="http://schemas.microsoft.com/office/drawing/2014/main" id="{B445AF55-C254-2056-50A5-8129070C5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4914" y="1579219"/>
            <a:ext cx="1102011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</a:t>
            </a:r>
          </a:p>
        </p:txBody>
      </p:sp>
      <p:sp>
        <p:nvSpPr>
          <p:cNvPr id="40" name="53 CuadroTexto">
            <a:extLst>
              <a:ext uri="{FF2B5EF4-FFF2-40B4-BE49-F238E27FC236}">
                <a16:creationId xmlns:a16="http://schemas.microsoft.com/office/drawing/2014/main" id="{21512D13-4FBA-A5C0-321F-642E2EC40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850" y="1580262"/>
            <a:ext cx="1707310" cy="31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Invasión </a:t>
            </a:r>
            <a:r>
              <a:rPr lang="es-MX" altLang="es-MX" sz="813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linfocelular</a:t>
            </a: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Enfermedad localmente avanzada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39 CuadroTexto">
            <a:extLst>
              <a:ext uri="{FF2B5EF4-FFF2-40B4-BE49-F238E27FC236}">
                <a16:creationId xmlns:a16="http://schemas.microsoft.com/office/drawing/2014/main" id="{91D9191E-AA5E-9F20-6F1B-33D025B66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2" y="1578421"/>
            <a:ext cx="781622" cy="4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Clínico Típico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53 CuadroTexto">
            <a:extLst>
              <a:ext uri="{FF2B5EF4-FFF2-40B4-BE49-F238E27FC236}">
                <a16:creationId xmlns:a16="http://schemas.microsoft.com/office/drawing/2014/main" id="{6267FFA9-4974-0BCA-F85C-313776F4E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425" y="1580261"/>
            <a:ext cx="1655704" cy="31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Infiltración ganglionar Enfermedad </a:t>
            </a:r>
            <a:r>
              <a:rPr lang="es-MX" altLang="es-MX" sz="813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metastasica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96 Grupo">
            <a:extLst>
              <a:ext uri="{FF2B5EF4-FFF2-40B4-BE49-F238E27FC236}">
                <a16:creationId xmlns:a16="http://schemas.microsoft.com/office/drawing/2014/main" id="{59F21D65-D026-6F18-8E3D-D836B11C2EA7}"/>
              </a:ext>
            </a:extLst>
          </p:cNvPr>
          <p:cNvGrpSpPr>
            <a:grpSpLocks/>
          </p:cNvGrpSpPr>
          <p:nvPr/>
        </p:nvGrpSpPr>
        <p:grpSpPr bwMode="auto">
          <a:xfrm>
            <a:off x="1127814" y="3392691"/>
            <a:ext cx="1757842" cy="254806"/>
            <a:chOff x="1294196" y="3349873"/>
            <a:chExt cx="1801106" cy="359556"/>
          </a:xfrm>
        </p:grpSpPr>
        <p:sp>
          <p:nvSpPr>
            <p:cNvPr id="44" name="61 Rectángulo redondeado">
              <a:extLst>
                <a:ext uri="{FF2B5EF4-FFF2-40B4-BE49-F238E27FC236}">
                  <a16:creationId xmlns:a16="http://schemas.microsoft.com/office/drawing/2014/main" id="{03CFC300-950C-F6A0-40FA-6D86383D767D}"/>
                </a:ext>
              </a:extLst>
            </p:cNvPr>
            <p:cNvSpPr/>
            <p:nvPr/>
          </p:nvSpPr>
          <p:spPr bwMode="auto">
            <a:xfrm>
              <a:off x="1294196" y="3357458"/>
              <a:ext cx="898900" cy="351971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&gt;=1.2%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61 Rectángulo redondeado">
              <a:extLst>
                <a:ext uri="{FF2B5EF4-FFF2-40B4-BE49-F238E27FC236}">
                  <a16:creationId xmlns:a16="http://schemas.microsoft.com/office/drawing/2014/main" id="{17B1A84C-08EE-90DF-7336-F86E20E53253}"/>
                </a:ext>
              </a:extLst>
            </p:cNvPr>
            <p:cNvSpPr/>
            <p:nvPr/>
          </p:nvSpPr>
          <p:spPr bwMode="auto">
            <a:xfrm>
              <a:off x="2233856" y="3349873"/>
              <a:ext cx="861446" cy="34438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1.8</a:t>
              </a:r>
            </a:p>
          </p:txBody>
        </p:sp>
      </p:grpSp>
      <p:grpSp>
        <p:nvGrpSpPr>
          <p:cNvPr id="46" name="96 Grupo">
            <a:extLst>
              <a:ext uri="{FF2B5EF4-FFF2-40B4-BE49-F238E27FC236}">
                <a16:creationId xmlns:a16="http://schemas.microsoft.com/office/drawing/2014/main" id="{626FBC20-2A90-6AB2-5A16-8EE449B0D19F}"/>
              </a:ext>
            </a:extLst>
          </p:cNvPr>
          <p:cNvGrpSpPr>
            <a:grpSpLocks/>
          </p:cNvGrpSpPr>
          <p:nvPr/>
        </p:nvGrpSpPr>
        <p:grpSpPr bwMode="auto">
          <a:xfrm>
            <a:off x="1133641" y="4478501"/>
            <a:ext cx="1889722" cy="254806"/>
            <a:chOff x="1159069" y="3349873"/>
            <a:chExt cx="1936233" cy="359556"/>
          </a:xfrm>
        </p:grpSpPr>
        <p:sp>
          <p:nvSpPr>
            <p:cNvPr id="47" name="61 Rectángulo redondeado">
              <a:extLst>
                <a:ext uri="{FF2B5EF4-FFF2-40B4-BE49-F238E27FC236}">
                  <a16:creationId xmlns:a16="http://schemas.microsoft.com/office/drawing/2014/main" id="{D39EF382-A147-B3A2-25AB-2B0B39B12E88}"/>
                </a:ext>
              </a:extLst>
            </p:cNvPr>
            <p:cNvSpPr/>
            <p:nvPr/>
          </p:nvSpPr>
          <p:spPr bwMode="auto">
            <a:xfrm>
              <a:off x="1159069" y="3357458"/>
              <a:ext cx="1034028" cy="351971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&gt;=3.3%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61 Rectángulo redondeado">
              <a:extLst>
                <a:ext uri="{FF2B5EF4-FFF2-40B4-BE49-F238E27FC236}">
                  <a16:creationId xmlns:a16="http://schemas.microsoft.com/office/drawing/2014/main" id="{B7C9221F-86CF-0B97-2E17-9291B82528B3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38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2.7</a:t>
              </a:r>
            </a:p>
          </p:txBody>
        </p:sp>
      </p:grpSp>
      <p:grpSp>
        <p:nvGrpSpPr>
          <p:cNvPr id="49" name="96 Grupo">
            <a:extLst>
              <a:ext uri="{FF2B5EF4-FFF2-40B4-BE49-F238E27FC236}">
                <a16:creationId xmlns:a16="http://schemas.microsoft.com/office/drawing/2014/main" id="{4EC67C16-BA52-62F8-18E3-ADFDEC426B97}"/>
              </a:ext>
            </a:extLst>
          </p:cNvPr>
          <p:cNvGrpSpPr>
            <a:grpSpLocks/>
          </p:cNvGrpSpPr>
          <p:nvPr/>
        </p:nvGrpSpPr>
        <p:grpSpPr bwMode="auto">
          <a:xfrm>
            <a:off x="985609" y="5346532"/>
            <a:ext cx="1983260" cy="255881"/>
            <a:chOff x="1063230" y="3349873"/>
            <a:chExt cx="2032072" cy="359556"/>
          </a:xfrm>
        </p:grpSpPr>
        <p:sp>
          <p:nvSpPr>
            <p:cNvPr id="50" name="61 Rectángulo redondeado">
              <a:extLst>
                <a:ext uri="{FF2B5EF4-FFF2-40B4-BE49-F238E27FC236}">
                  <a16:creationId xmlns:a16="http://schemas.microsoft.com/office/drawing/2014/main" id="{C6FEA017-D860-BE27-D3E0-809A41B5AD1F}"/>
                </a:ext>
              </a:extLst>
            </p:cNvPr>
            <p:cNvSpPr/>
            <p:nvPr/>
          </p:nvSpPr>
          <p:spPr bwMode="auto">
            <a:xfrm>
              <a:off x="1063230" y="3357427"/>
              <a:ext cx="1129866" cy="352002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= 3 a 7%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61 Rectángulo redondeado">
              <a:extLst>
                <a:ext uri="{FF2B5EF4-FFF2-40B4-BE49-F238E27FC236}">
                  <a16:creationId xmlns:a16="http://schemas.microsoft.com/office/drawing/2014/main" id="{DFBF6162-8193-0EE7-785E-B1DF6F81D323}"/>
                </a:ext>
              </a:extLst>
            </p:cNvPr>
            <p:cNvSpPr/>
            <p:nvPr/>
          </p:nvSpPr>
          <p:spPr bwMode="auto">
            <a:xfrm>
              <a:off x="2233856" y="3349873"/>
              <a:ext cx="861446" cy="34444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0.8</a:t>
              </a:r>
            </a:p>
          </p:txBody>
        </p:sp>
      </p:grpSp>
      <p:grpSp>
        <p:nvGrpSpPr>
          <p:cNvPr id="52" name="96 Grupo">
            <a:extLst>
              <a:ext uri="{FF2B5EF4-FFF2-40B4-BE49-F238E27FC236}">
                <a16:creationId xmlns:a16="http://schemas.microsoft.com/office/drawing/2014/main" id="{66EB6D20-A6B8-4B2E-3FCD-2BBB445D2ADE}"/>
              </a:ext>
            </a:extLst>
          </p:cNvPr>
          <p:cNvGrpSpPr>
            <a:grpSpLocks/>
          </p:cNvGrpSpPr>
          <p:nvPr/>
        </p:nvGrpSpPr>
        <p:grpSpPr bwMode="auto">
          <a:xfrm>
            <a:off x="5945124" y="3161016"/>
            <a:ext cx="1757842" cy="255881"/>
            <a:chOff x="1294196" y="3349873"/>
            <a:chExt cx="1801106" cy="359556"/>
          </a:xfrm>
        </p:grpSpPr>
        <p:sp>
          <p:nvSpPr>
            <p:cNvPr id="53" name="61 Rectángulo redondeado">
              <a:extLst>
                <a:ext uri="{FF2B5EF4-FFF2-40B4-BE49-F238E27FC236}">
                  <a16:creationId xmlns:a16="http://schemas.microsoft.com/office/drawing/2014/main" id="{42D91DA2-1BB6-DC4B-293C-FA7159F53698}"/>
                </a:ext>
              </a:extLst>
            </p:cNvPr>
            <p:cNvSpPr/>
            <p:nvPr/>
          </p:nvSpPr>
          <p:spPr bwMode="auto">
            <a:xfrm>
              <a:off x="1294196" y="3357426"/>
              <a:ext cx="898900" cy="352003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&gt;=80%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53 Rectángulo redondeado">
              <a:extLst>
                <a:ext uri="{FF2B5EF4-FFF2-40B4-BE49-F238E27FC236}">
                  <a16:creationId xmlns:a16="http://schemas.microsoft.com/office/drawing/2014/main" id="{A207724A-34B3-0C32-B3F2-B16F8A37A34A}"/>
                </a:ext>
              </a:extLst>
            </p:cNvPr>
            <p:cNvSpPr/>
            <p:nvPr/>
          </p:nvSpPr>
          <p:spPr bwMode="auto">
            <a:xfrm>
              <a:off x="2233856" y="3349873"/>
              <a:ext cx="861446" cy="34444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76.4</a:t>
              </a:r>
            </a:p>
          </p:txBody>
        </p:sp>
      </p:grpSp>
      <p:grpSp>
        <p:nvGrpSpPr>
          <p:cNvPr id="55" name="96 Grupo">
            <a:extLst>
              <a:ext uri="{FF2B5EF4-FFF2-40B4-BE49-F238E27FC236}">
                <a16:creationId xmlns:a16="http://schemas.microsoft.com/office/drawing/2014/main" id="{4C90A467-79EE-7482-A015-917AF896FE23}"/>
              </a:ext>
            </a:extLst>
          </p:cNvPr>
          <p:cNvGrpSpPr>
            <a:grpSpLocks/>
          </p:cNvGrpSpPr>
          <p:nvPr/>
        </p:nvGrpSpPr>
        <p:grpSpPr bwMode="auto">
          <a:xfrm>
            <a:off x="5933297" y="4031515"/>
            <a:ext cx="1757841" cy="255881"/>
            <a:chOff x="1294196" y="3349873"/>
            <a:chExt cx="1801106" cy="359556"/>
          </a:xfrm>
        </p:grpSpPr>
        <p:sp>
          <p:nvSpPr>
            <p:cNvPr id="56" name="61 Rectángulo redondeado">
              <a:extLst>
                <a:ext uri="{FF2B5EF4-FFF2-40B4-BE49-F238E27FC236}">
                  <a16:creationId xmlns:a16="http://schemas.microsoft.com/office/drawing/2014/main" id="{FB4FE2DA-78DE-5B9B-9A85-060237029BA8}"/>
                </a:ext>
              </a:extLst>
            </p:cNvPr>
            <p:cNvSpPr/>
            <p:nvPr/>
          </p:nvSpPr>
          <p:spPr bwMode="auto">
            <a:xfrm>
              <a:off x="1294196" y="3357426"/>
              <a:ext cx="898901" cy="352003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&gt;=80%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61 Rectángulo redondeado">
              <a:extLst>
                <a:ext uri="{FF2B5EF4-FFF2-40B4-BE49-F238E27FC236}">
                  <a16:creationId xmlns:a16="http://schemas.microsoft.com/office/drawing/2014/main" id="{7D3EC629-F307-0577-3467-1D58F06A2856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449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85.2</a:t>
              </a:r>
            </a:p>
          </p:txBody>
        </p:sp>
      </p:grpSp>
      <p:grpSp>
        <p:nvGrpSpPr>
          <p:cNvPr id="58" name="96 Grupo">
            <a:extLst>
              <a:ext uri="{FF2B5EF4-FFF2-40B4-BE49-F238E27FC236}">
                <a16:creationId xmlns:a16="http://schemas.microsoft.com/office/drawing/2014/main" id="{691F5683-21B2-7F3F-C25F-3F58EA8B283C}"/>
              </a:ext>
            </a:extLst>
          </p:cNvPr>
          <p:cNvGrpSpPr>
            <a:grpSpLocks/>
          </p:cNvGrpSpPr>
          <p:nvPr/>
        </p:nvGrpSpPr>
        <p:grpSpPr bwMode="auto">
          <a:xfrm>
            <a:off x="5671952" y="5012166"/>
            <a:ext cx="2312610" cy="244055"/>
            <a:chOff x="726303" y="3349873"/>
            <a:chExt cx="2368999" cy="344534"/>
          </a:xfrm>
        </p:grpSpPr>
        <p:sp>
          <p:nvSpPr>
            <p:cNvPr id="59" name="61 Rectángulo redondeado">
              <a:extLst>
                <a:ext uri="{FF2B5EF4-FFF2-40B4-BE49-F238E27FC236}">
                  <a16:creationId xmlns:a16="http://schemas.microsoft.com/office/drawing/2014/main" id="{297A2B32-E8DE-D61A-E1A1-568316B3427D}"/>
                </a:ext>
              </a:extLst>
            </p:cNvPr>
            <p:cNvSpPr/>
            <p:nvPr/>
          </p:nvSpPr>
          <p:spPr bwMode="auto">
            <a:xfrm>
              <a:off x="726303" y="3357461"/>
              <a:ext cx="1466995" cy="336946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&gt;=17.2 a 45.4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61 Rectángulo redondeado">
              <a:extLst>
                <a:ext uri="{FF2B5EF4-FFF2-40B4-BE49-F238E27FC236}">
                  <a16:creationId xmlns:a16="http://schemas.microsoft.com/office/drawing/2014/main" id="{0F56A895-8FE3-E02B-A48D-CC6F91DDCE6B}"/>
                </a:ext>
              </a:extLst>
            </p:cNvPr>
            <p:cNvSpPr/>
            <p:nvPr/>
          </p:nvSpPr>
          <p:spPr bwMode="auto">
            <a:xfrm>
              <a:off x="2234048" y="3349873"/>
              <a:ext cx="861254" cy="34453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53.9</a:t>
              </a:r>
            </a:p>
          </p:txBody>
        </p:sp>
      </p:grpSp>
      <p:grpSp>
        <p:nvGrpSpPr>
          <p:cNvPr id="61" name="96 Grupo">
            <a:extLst>
              <a:ext uri="{FF2B5EF4-FFF2-40B4-BE49-F238E27FC236}">
                <a16:creationId xmlns:a16="http://schemas.microsoft.com/office/drawing/2014/main" id="{93790D6F-A2D3-7F7D-6D01-CD0467BA506E}"/>
              </a:ext>
            </a:extLst>
          </p:cNvPr>
          <p:cNvGrpSpPr>
            <a:grpSpLocks/>
          </p:cNvGrpSpPr>
          <p:nvPr/>
        </p:nvGrpSpPr>
        <p:grpSpPr bwMode="auto">
          <a:xfrm>
            <a:off x="6056937" y="5890680"/>
            <a:ext cx="1757842" cy="255881"/>
            <a:chOff x="1294196" y="3349873"/>
            <a:chExt cx="1801106" cy="359556"/>
          </a:xfrm>
        </p:grpSpPr>
        <p:sp>
          <p:nvSpPr>
            <p:cNvPr id="62" name="61 Rectángulo redondeado">
              <a:extLst>
                <a:ext uri="{FF2B5EF4-FFF2-40B4-BE49-F238E27FC236}">
                  <a16:creationId xmlns:a16="http://schemas.microsoft.com/office/drawing/2014/main" id="{B31ED6AC-9A05-73FF-E03F-BC88FEB1DA4B}"/>
                </a:ext>
              </a:extLst>
            </p:cNvPr>
            <p:cNvSpPr/>
            <p:nvPr/>
          </p:nvSpPr>
          <p:spPr bwMode="auto">
            <a:xfrm>
              <a:off x="1294196" y="3357427"/>
              <a:ext cx="898900" cy="352002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&gt;=80%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61 Rectángulo redondeado">
              <a:extLst>
                <a:ext uri="{FF2B5EF4-FFF2-40B4-BE49-F238E27FC236}">
                  <a16:creationId xmlns:a16="http://schemas.microsoft.com/office/drawing/2014/main" id="{637A5241-2F25-EF70-E65C-17342357CC3D}"/>
                </a:ext>
              </a:extLst>
            </p:cNvPr>
            <p:cNvSpPr/>
            <p:nvPr/>
          </p:nvSpPr>
          <p:spPr bwMode="auto">
            <a:xfrm>
              <a:off x="2233856" y="3349873"/>
              <a:ext cx="861446" cy="34444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22.6</a:t>
              </a:r>
            </a:p>
          </p:txBody>
        </p:sp>
      </p:grpSp>
      <p:grpSp>
        <p:nvGrpSpPr>
          <p:cNvPr id="64" name="96 Grupo">
            <a:extLst>
              <a:ext uri="{FF2B5EF4-FFF2-40B4-BE49-F238E27FC236}">
                <a16:creationId xmlns:a16="http://schemas.microsoft.com/office/drawing/2014/main" id="{B34733C7-631E-54D7-5518-E3F8D6F21773}"/>
              </a:ext>
            </a:extLst>
          </p:cNvPr>
          <p:cNvGrpSpPr>
            <a:grpSpLocks/>
          </p:cNvGrpSpPr>
          <p:nvPr/>
        </p:nvGrpSpPr>
        <p:grpSpPr bwMode="auto">
          <a:xfrm>
            <a:off x="9678699" y="3766315"/>
            <a:ext cx="1750315" cy="255881"/>
            <a:chOff x="1294196" y="3349873"/>
            <a:chExt cx="1792175" cy="359556"/>
          </a:xfrm>
        </p:grpSpPr>
        <p:sp>
          <p:nvSpPr>
            <p:cNvPr id="65" name="61 Rectángulo redondeado">
              <a:extLst>
                <a:ext uri="{FF2B5EF4-FFF2-40B4-BE49-F238E27FC236}">
                  <a16:creationId xmlns:a16="http://schemas.microsoft.com/office/drawing/2014/main" id="{8DB58FFF-338C-80FE-B52D-61E70D5CF801}"/>
                </a:ext>
              </a:extLst>
            </p:cNvPr>
            <p:cNvSpPr/>
            <p:nvPr/>
          </p:nvSpPr>
          <p:spPr bwMode="auto">
            <a:xfrm>
              <a:off x="1294196" y="3357427"/>
              <a:ext cx="898289" cy="352002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&lt;=2.42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61 Rectángulo redondeado">
              <a:extLst>
                <a:ext uri="{FF2B5EF4-FFF2-40B4-BE49-F238E27FC236}">
                  <a16:creationId xmlns:a16="http://schemas.microsoft.com/office/drawing/2014/main" id="{0A99D0C6-222D-B4BF-1978-30D1E515E464}"/>
                </a:ext>
              </a:extLst>
            </p:cNvPr>
            <p:cNvSpPr/>
            <p:nvPr/>
          </p:nvSpPr>
          <p:spPr bwMode="auto">
            <a:xfrm>
              <a:off x="2225511" y="3349873"/>
              <a:ext cx="860860" cy="34444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7.5</a:t>
              </a:r>
            </a:p>
          </p:txBody>
        </p:sp>
      </p:grpSp>
      <p:grpSp>
        <p:nvGrpSpPr>
          <p:cNvPr id="67" name="96 Grupo">
            <a:extLst>
              <a:ext uri="{FF2B5EF4-FFF2-40B4-BE49-F238E27FC236}">
                <a16:creationId xmlns:a16="http://schemas.microsoft.com/office/drawing/2014/main" id="{C5645F57-0E06-08DA-D624-70B542292645}"/>
              </a:ext>
            </a:extLst>
          </p:cNvPr>
          <p:cNvGrpSpPr>
            <a:grpSpLocks/>
          </p:cNvGrpSpPr>
          <p:nvPr/>
        </p:nvGrpSpPr>
        <p:grpSpPr bwMode="auto">
          <a:xfrm>
            <a:off x="9801547" y="5096027"/>
            <a:ext cx="1757842" cy="255881"/>
            <a:chOff x="1294196" y="3349873"/>
            <a:chExt cx="1801106" cy="359556"/>
          </a:xfrm>
        </p:grpSpPr>
        <p:sp>
          <p:nvSpPr>
            <p:cNvPr id="68" name="61 Rectángulo redondeado">
              <a:extLst>
                <a:ext uri="{FF2B5EF4-FFF2-40B4-BE49-F238E27FC236}">
                  <a16:creationId xmlns:a16="http://schemas.microsoft.com/office/drawing/2014/main" id="{9039FFBB-294C-760D-1D3A-15DFC41C33B3}"/>
                </a:ext>
              </a:extLst>
            </p:cNvPr>
            <p:cNvSpPr/>
            <p:nvPr/>
          </p:nvSpPr>
          <p:spPr bwMode="auto">
            <a:xfrm>
              <a:off x="1294196" y="3357427"/>
              <a:ext cx="898900" cy="352002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&lt;=9.5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61 Rectángulo redondeado">
              <a:extLst>
                <a:ext uri="{FF2B5EF4-FFF2-40B4-BE49-F238E27FC236}">
                  <a16:creationId xmlns:a16="http://schemas.microsoft.com/office/drawing/2014/main" id="{869844AE-F05E-C717-AE00-91D2AC53D5B1}"/>
                </a:ext>
              </a:extLst>
            </p:cNvPr>
            <p:cNvSpPr/>
            <p:nvPr/>
          </p:nvSpPr>
          <p:spPr bwMode="auto">
            <a:xfrm>
              <a:off x="2233856" y="3349873"/>
              <a:ext cx="861446" cy="34444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14.2</a:t>
              </a:r>
            </a:p>
          </p:txBody>
        </p:sp>
      </p:grpSp>
      <p:sp>
        <p:nvSpPr>
          <p:cNvPr id="70" name="34 CuadroTexto"/>
          <p:cNvSpPr txBox="1">
            <a:spLocks noChangeArrowheads="1"/>
          </p:cNvSpPr>
          <p:nvPr/>
        </p:nvSpPr>
        <p:spPr bwMode="auto">
          <a:xfrm>
            <a:off x="36686" y="220174"/>
            <a:ext cx="8091545" cy="73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altLang="es-MX" sz="2400" b="1" dirty="0">
                <a:solidFill>
                  <a:schemeClr val="tx1"/>
                </a:solidFill>
              </a:rPr>
              <a:t>Atención Integral del Cáncer de Mama en la Mujer</a:t>
            </a:r>
          </a:p>
          <a:p>
            <a:pPr algn="ctr">
              <a:defRPr/>
            </a:pPr>
            <a:r>
              <a:rPr lang="es-MX" sz="2000" dirty="0">
                <a:solidFill>
                  <a:srgbClr val="1E4236"/>
                </a:solidFill>
                <a:latin typeface="Montserrat SemiBold"/>
                <a:cs typeface="Montserrat SemiBold"/>
              </a:rPr>
              <a:t>Datos al Mes de Febrero 2025</a:t>
            </a:r>
          </a:p>
        </p:txBody>
      </p:sp>
      <p:sp>
        <p:nvSpPr>
          <p:cNvPr id="71" name="70 Rectángulo">
            <a:extLst>
              <a:ext uri="{FF2B5EF4-FFF2-40B4-BE49-F238E27FC236}">
                <a16:creationId xmlns:a16="http://schemas.microsoft.com/office/drawing/2014/main" id="{6B824B70-FE5B-4DA4-37E2-5A6892AA1011}"/>
              </a:ext>
            </a:extLst>
          </p:cNvPr>
          <p:cNvSpPr/>
          <p:nvPr/>
        </p:nvSpPr>
        <p:spPr>
          <a:xfrm>
            <a:off x="8546529" y="3777521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6019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E3BB-8B3D-3C60-ECAB-9C14C14B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37 Conector recto de flecha">
            <a:extLst>
              <a:ext uri="{FF2B5EF4-FFF2-40B4-BE49-F238E27FC236}">
                <a16:creationId xmlns:a16="http://schemas.microsoft.com/office/drawing/2014/main" id="{C70E0A29-F021-607A-BD5B-72805E8A163B}"/>
              </a:ext>
            </a:extLst>
          </p:cNvPr>
          <p:cNvCxnSpPr/>
          <p:nvPr/>
        </p:nvCxnSpPr>
        <p:spPr>
          <a:xfrm>
            <a:off x="3186904" y="1286799"/>
            <a:ext cx="0" cy="4666074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37 Conector recto de flecha">
            <a:extLst>
              <a:ext uri="{FF2B5EF4-FFF2-40B4-BE49-F238E27FC236}">
                <a16:creationId xmlns:a16="http://schemas.microsoft.com/office/drawing/2014/main" id="{55669423-438A-16C6-FBE6-FD9B146E712C}"/>
              </a:ext>
            </a:extLst>
          </p:cNvPr>
          <p:cNvCxnSpPr/>
          <p:nvPr/>
        </p:nvCxnSpPr>
        <p:spPr>
          <a:xfrm>
            <a:off x="36555" y="1976497"/>
            <a:ext cx="12052233" cy="0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39 CuadroTexto">
            <a:extLst>
              <a:ext uri="{FF2B5EF4-FFF2-40B4-BE49-F238E27FC236}">
                <a16:creationId xmlns:a16="http://schemas.microsoft.com/office/drawing/2014/main" id="{526E0CE1-0C3C-AB0B-4662-673FD1E78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75" y="2092758"/>
            <a:ext cx="1746015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Detección oportuna Identificación y atención de factores de riesgo.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48 CuadroTexto">
            <a:extLst>
              <a:ext uri="{FF2B5EF4-FFF2-40B4-BE49-F238E27FC236}">
                <a16:creationId xmlns:a16="http://schemas.microsoft.com/office/drawing/2014/main" id="{E88BADC0-86DE-C0A7-2B8F-5A0A09113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4775" y="2065879"/>
            <a:ext cx="1861054" cy="43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Tratamiento de complicaciones Tempranas o Tardías. Rehabilitación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49 CuadroTexto">
            <a:extLst>
              <a:ext uri="{FF2B5EF4-FFF2-40B4-BE49-F238E27FC236}">
                <a16:creationId xmlns:a16="http://schemas.microsoft.com/office/drawing/2014/main" id="{4129DE35-7E8D-A46D-24F4-83BF20290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5662" y="2080931"/>
            <a:ext cx="977295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Desenlace del impacto en salud</a:t>
            </a:r>
          </a:p>
        </p:txBody>
      </p:sp>
      <p:sp>
        <p:nvSpPr>
          <p:cNvPr id="9" name="53 CuadroTexto">
            <a:extLst>
              <a:ext uri="{FF2B5EF4-FFF2-40B4-BE49-F238E27FC236}">
                <a16:creationId xmlns:a16="http://schemas.microsoft.com/office/drawing/2014/main" id="{AAB051D2-0E54-3E4E-7D70-7A83FF74D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073" y="2071255"/>
            <a:ext cx="3624271" cy="34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Diagnóstico, Tratamiento y Control. Identificación </a:t>
            </a:r>
          </a:p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y manejo oportuno de complicaciones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39 CuadroTexto">
            <a:extLst>
              <a:ext uri="{FF2B5EF4-FFF2-40B4-BE49-F238E27FC236}">
                <a16:creationId xmlns:a16="http://schemas.microsoft.com/office/drawing/2014/main" id="{CA2C4A14-89D3-761C-85CA-FE48B58E7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156" y="2072330"/>
            <a:ext cx="821401" cy="3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2813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813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Promoción de la Salud</a:t>
            </a:r>
            <a:endParaRPr lang="en-US" sz="813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35 Rectángulo redondeado">
            <a:extLst>
              <a:ext uri="{FF2B5EF4-FFF2-40B4-BE49-F238E27FC236}">
                <a16:creationId xmlns:a16="http://schemas.microsoft.com/office/drawing/2014/main" id="{AF152F53-EF22-BC42-EFE8-8647F613B548}"/>
              </a:ext>
            </a:extLst>
          </p:cNvPr>
          <p:cNvSpPr/>
          <p:nvPr/>
        </p:nvSpPr>
        <p:spPr bwMode="auto">
          <a:xfrm>
            <a:off x="352562" y="2728145"/>
            <a:ext cx="2474954" cy="7461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ES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CACU 01- </a:t>
            </a:r>
            <a:r>
              <a:rPr lang="es-ES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Cobertura de detección de primera vez de cáncer </a:t>
            </a:r>
            <a:r>
              <a:rPr lang="es-ES" sz="1084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cérvico</a:t>
            </a:r>
            <a:r>
              <a:rPr lang="es-ES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uterino en mujeres de 25 a 64 años</a:t>
            </a:r>
            <a:endParaRPr lang="en-US" sz="1084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67 CuadroTexto">
            <a:extLst>
              <a:ext uri="{FF2B5EF4-FFF2-40B4-BE49-F238E27FC236}">
                <a16:creationId xmlns:a16="http://schemas.microsoft.com/office/drawing/2014/main" id="{8028ED35-D81C-2CE4-3BAD-A5DC8941A2DB}"/>
              </a:ext>
            </a:extLst>
          </p:cNvPr>
          <p:cNvSpPr txBox="1"/>
          <p:nvPr/>
        </p:nvSpPr>
        <p:spPr bwMode="auto">
          <a:xfrm>
            <a:off x="3201012" y="2726545"/>
            <a:ext cx="2884368" cy="45281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CACU 02- 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Oportunidad diagnostica de cáncer </a:t>
            </a:r>
            <a:r>
              <a:rPr lang="es-MX" sz="1084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cérvico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uterino</a:t>
            </a:r>
          </a:p>
        </p:txBody>
      </p:sp>
      <p:sp>
        <p:nvSpPr>
          <p:cNvPr id="13" name="81 Rectángulo redondeado">
            <a:extLst>
              <a:ext uri="{FF2B5EF4-FFF2-40B4-BE49-F238E27FC236}">
                <a16:creationId xmlns:a16="http://schemas.microsoft.com/office/drawing/2014/main" id="{31D240F5-B034-A382-A079-30B6C9F4DF49}"/>
              </a:ext>
            </a:extLst>
          </p:cNvPr>
          <p:cNvSpPr/>
          <p:nvPr/>
        </p:nvSpPr>
        <p:spPr bwMode="auto">
          <a:xfrm>
            <a:off x="3195782" y="4847199"/>
            <a:ext cx="2884368" cy="45262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CACU 04- 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incidencia de Cáncer Cérvico Uterino de 25 años y más</a:t>
            </a:r>
          </a:p>
        </p:txBody>
      </p:sp>
      <p:sp>
        <p:nvSpPr>
          <p:cNvPr id="14" name="63 Rectángulo redondeado">
            <a:extLst>
              <a:ext uri="{FF2B5EF4-FFF2-40B4-BE49-F238E27FC236}">
                <a16:creationId xmlns:a16="http://schemas.microsoft.com/office/drawing/2014/main" id="{4ED21683-8686-B1B8-21EE-893D7EF8EB21}"/>
              </a:ext>
            </a:extLst>
          </p:cNvPr>
          <p:cNvSpPr/>
          <p:nvPr/>
        </p:nvSpPr>
        <p:spPr>
          <a:xfrm>
            <a:off x="3191980" y="3766871"/>
            <a:ext cx="2902433" cy="45262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CACU 03- 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Índice de confirmación diagnostica de cáncer </a:t>
            </a:r>
            <a:r>
              <a:rPr lang="es-MX" sz="1084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cérvico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uterino </a:t>
            </a:r>
          </a:p>
        </p:txBody>
      </p:sp>
      <p:sp>
        <p:nvSpPr>
          <p:cNvPr id="15" name="85 Rectángulo redondeado">
            <a:extLst>
              <a:ext uri="{FF2B5EF4-FFF2-40B4-BE49-F238E27FC236}">
                <a16:creationId xmlns:a16="http://schemas.microsoft.com/office/drawing/2014/main" id="{CD232B32-4EED-A9BB-60A4-A2A6AC863CC6}"/>
              </a:ext>
            </a:extLst>
          </p:cNvPr>
          <p:cNvSpPr/>
          <p:nvPr/>
        </p:nvSpPr>
        <p:spPr bwMode="auto">
          <a:xfrm>
            <a:off x="6423718" y="2725994"/>
            <a:ext cx="2876305" cy="5247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CACU 05-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incidencia de displasia cervical leve y moderada, en mujeres de 25 años y más</a:t>
            </a: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E9DBDC1E-AD3E-B98E-41FD-540B54A304BF}"/>
              </a:ext>
            </a:extLst>
          </p:cNvPr>
          <p:cNvSpPr/>
          <p:nvPr/>
        </p:nvSpPr>
        <p:spPr>
          <a:xfrm>
            <a:off x="5871261" y="3040115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0ED90713-8F88-6027-71BF-70C320EC2054}"/>
              </a:ext>
            </a:extLst>
          </p:cNvPr>
          <p:cNvSpPr/>
          <p:nvPr/>
        </p:nvSpPr>
        <p:spPr>
          <a:xfrm>
            <a:off x="5855360" y="5159404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18" name="39 CuadroTexto">
            <a:extLst>
              <a:ext uri="{FF2B5EF4-FFF2-40B4-BE49-F238E27FC236}">
                <a16:creationId xmlns:a16="http://schemas.microsoft.com/office/drawing/2014/main" id="{90A19384-14CC-5354-CB90-708F27574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185" y="1591046"/>
            <a:ext cx="1998671" cy="31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Alteración celular epitelial inflamatoria inespecífica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49 CuadroTexto">
            <a:extLst>
              <a:ext uri="{FF2B5EF4-FFF2-40B4-BE49-F238E27FC236}">
                <a16:creationId xmlns:a16="http://schemas.microsoft.com/office/drawing/2014/main" id="{4E0CA8A2-0943-08EA-33FB-DA8609261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1646" y="1580783"/>
            <a:ext cx="1102011" cy="2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</a:t>
            </a:r>
          </a:p>
        </p:txBody>
      </p:sp>
      <p:sp>
        <p:nvSpPr>
          <p:cNvPr id="20" name="39 CuadroTexto">
            <a:extLst>
              <a:ext uri="{FF2B5EF4-FFF2-40B4-BE49-F238E27FC236}">
                <a16:creationId xmlns:a16="http://schemas.microsoft.com/office/drawing/2014/main" id="{A74E3D2C-2A8E-5B0A-43C8-F0B8A7A73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8" y="1574398"/>
            <a:ext cx="782696" cy="4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Conducta Sexual de Riesgo</a:t>
            </a:r>
            <a:endParaRPr lang="en-US" altLang="es-MX" sz="813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53 CuadroTexto">
            <a:extLst>
              <a:ext uri="{FF2B5EF4-FFF2-40B4-BE49-F238E27FC236}">
                <a16:creationId xmlns:a16="http://schemas.microsoft.com/office/drawing/2014/main" id="{FF909CCF-C648-76D2-AA8A-CFA0AEAD1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870" y="1586882"/>
            <a:ext cx="1655704" cy="34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5000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400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400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4000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40005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Complicaciones </a:t>
            </a:r>
          </a:p>
          <a:p>
            <a:pPr algn="ctr" defTabSz="541828" eaLnBrk="1" fontAlgn="base" hangingPunct="1">
              <a:lnSpc>
                <a:spcPct val="90000"/>
              </a:lnSpc>
              <a:spcAft>
                <a:spcPct val="0"/>
              </a:spcAft>
              <a:buNone/>
            </a:pPr>
            <a:r>
              <a:rPr lang="es-MX" altLang="es-MX" sz="813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Comorbilidad</a:t>
            </a:r>
            <a:endParaRPr lang="en-US" altLang="es-MX" sz="813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85 Rectángulo redondeado">
            <a:extLst>
              <a:ext uri="{FF2B5EF4-FFF2-40B4-BE49-F238E27FC236}">
                <a16:creationId xmlns:a16="http://schemas.microsoft.com/office/drawing/2014/main" id="{C285D069-DAC4-A96E-DEBD-F902B89CE71D}"/>
              </a:ext>
            </a:extLst>
          </p:cNvPr>
          <p:cNvSpPr/>
          <p:nvPr/>
        </p:nvSpPr>
        <p:spPr bwMode="auto">
          <a:xfrm>
            <a:off x="6423718" y="3794098"/>
            <a:ext cx="2899590" cy="55811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CACU 06-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incidencia de displasia cervical severa y cáncer in situ, en mujeres de 25 años y más</a:t>
            </a:r>
          </a:p>
        </p:txBody>
      </p:sp>
      <p:sp>
        <p:nvSpPr>
          <p:cNvPr id="23" name="22 Rectángulo">
            <a:extLst>
              <a:ext uri="{FF2B5EF4-FFF2-40B4-BE49-F238E27FC236}">
                <a16:creationId xmlns:a16="http://schemas.microsoft.com/office/drawing/2014/main" id="{8D7619ED-0723-1E88-6FB0-AED3602C3BBA}"/>
              </a:ext>
            </a:extLst>
          </p:cNvPr>
          <p:cNvSpPr/>
          <p:nvPr/>
        </p:nvSpPr>
        <p:spPr>
          <a:xfrm>
            <a:off x="9097171" y="3109092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4" name="85 Rectángulo redondeado">
            <a:extLst>
              <a:ext uri="{FF2B5EF4-FFF2-40B4-BE49-F238E27FC236}">
                <a16:creationId xmlns:a16="http://schemas.microsoft.com/office/drawing/2014/main" id="{A7B88DD1-6359-1DB1-3B9A-5F2E2E85135D}"/>
              </a:ext>
            </a:extLst>
          </p:cNvPr>
          <p:cNvSpPr/>
          <p:nvPr/>
        </p:nvSpPr>
        <p:spPr bwMode="auto">
          <a:xfrm>
            <a:off x="6423718" y="4953181"/>
            <a:ext cx="2908236" cy="45262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defTabSz="542813">
              <a:defRPr/>
            </a:pPr>
            <a:r>
              <a:rPr lang="es-MX" sz="1084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CACU 07-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Oportunidad en el inicio de tratamiento de Cáncer Cervico Uterino</a:t>
            </a:r>
          </a:p>
        </p:txBody>
      </p:sp>
      <p:sp>
        <p:nvSpPr>
          <p:cNvPr id="25" name="78 Rectángulo redondeado">
            <a:extLst>
              <a:ext uri="{FF2B5EF4-FFF2-40B4-BE49-F238E27FC236}">
                <a16:creationId xmlns:a16="http://schemas.microsoft.com/office/drawing/2014/main" id="{F182708E-8151-52AB-1BDF-F5F80D3896B9}"/>
              </a:ext>
            </a:extLst>
          </p:cNvPr>
          <p:cNvSpPr/>
          <p:nvPr/>
        </p:nvSpPr>
        <p:spPr bwMode="auto">
          <a:xfrm>
            <a:off x="9703606" y="2725995"/>
            <a:ext cx="2138438" cy="117081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2813">
              <a:defRPr/>
            </a:pPr>
            <a:r>
              <a:rPr lang="es-MX" sz="1016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CACU 8- </a:t>
            </a:r>
            <a:r>
              <a:rPr lang="es-MX" sz="10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Tasa de incidencia de Invalidez </a:t>
            </a:r>
            <a:r>
              <a:rPr lang="es-MX" sz="1016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atribuible a Cáncer Cérvico Uterino por cada 100,000 trabajadoras aseguradas, según unidad médica de adscripción de la trabajadora</a:t>
            </a:r>
          </a:p>
        </p:txBody>
      </p:sp>
      <p:sp>
        <p:nvSpPr>
          <p:cNvPr id="26" name="25 Rectángulo">
            <a:extLst>
              <a:ext uri="{FF2B5EF4-FFF2-40B4-BE49-F238E27FC236}">
                <a16:creationId xmlns:a16="http://schemas.microsoft.com/office/drawing/2014/main" id="{A8F20ABB-254A-D10E-9F41-979B0522674A}"/>
              </a:ext>
            </a:extLst>
          </p:cNvPr>
          <p:cNvSpPr/>
          <p:nvPr/>
        </p:nvSpPr>
        <p:spPr>
          <a:xfrm>
            <a:off x="11594989" y="3758586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7" name="26 Rectángulo">
            <a:extLst>
              <a:ext uri="{FF2B5EF4-FFF2-40B4-BE49-F238E27FC236}">
                <a16:creationId xmlns:a16="http://schemas.microsoft.com/office/drawing/2014/main" id="{B1D61880-A152-05ED-2A7E-47B97C22F5F2}"/>
              </a:ext>
            </a:extLst>
          </p:cNvPr>
          <p:cNvSpPr/>
          <p:nvPr/>
        </p:nvSpPr>
        <p:spPr>
          <a:xfrm>
            <a:off x="9116521" y="5276545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8" name="27 Rectángulo">
            <a:extLst>
              <a:ext uri="{FF2B5EF4-FFF2-40B4-BE49-F238E27FC236}">
                <a16:creationId xmlns:a16="http://schemas.microsoft.com/office/drawing/2014/main" id="{48213878-3855-6FD5-297F-ED9673B746E7}"/>
              </a:ext>
            </a:extLst>
          </p:cNvPr>
          <p:cNvSpPr/>
          <p:nvPr/>
        </p:nvSpPr>
        <p:spPr>
          <a:xfrm>
            <a:off x="9122483" y="4211797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9" name="28 Rectángulo">
            <a:extLst>
              <a:ext uri="{FF2B5EF4-FFF2-40B4-BE49-F238E27FC236}">
                <a16:creationId xmlns:a16="http://schemas.microsoft.com/office/drawing/2014/main" id="{D6D88CB5-2125-BFA7-1A52-200CA9B471B8}"/>
              </a:ext>
            </a:extLst>
          </p:cNvPr>
          <p:cNvSpPr/>
          <p:nvPr/>
        </p:nvSpPr>
        <p:spPr>
          <a:xfrm>
            <a:off x="2605942" y="3341296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30" name="29 Rectángulo">
            <a:extLst>
              <a:ext uri="{FF2B5EF4-FFF2-40B4-BE49-F238E27FC236}">
                <a16:creationId xmlns:a16="http://schemas.microsoft.com/office/drawing/2014/main" id="{AD87C15E-92CC-4A09-771E-2BBF60DDF3C8}"/>
              </a:ext>
            </a:extLst>
          </p:cNvPr>
          <p:cNvSpPr/>
          <p:nvPr/>
        </p:nvSpPr>
        <p:spPr>
          <a:xfrm>
            <a:off x="5872678" y="4076353"/>
            <a:ext cx="200825" cy="140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2813">
              <a:defRPr/>
            </a:pPr>
            <a:r>
              <a:rPr lang="es-MX" sz="1016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grpSp>
        <p:nvGrpSpPr>
          <p:cNvPr id="31" name="96 Grupo">
            <a:extLst>
              <a:ext uri="{FF2B5EF4-FFF2-40B4-BE49-F238E27FC236}">
                <a16:creationId xmlns:a16="http://schemas.microsoft.com/office/drawing/2014/main" id="{E0683548-92EE-AD5E-FC89-665E937D1566}"/>
              </a:ext>
            </a:extLst>
          </p:cNvPr>
          <p:cNvGrpSpPr>
            <a:grpSpLocks/>
          </p:cNvGrpSpPr>
          <p:nvPr/>
        </p:nvGrpSpPr>
        <p:grpSpPr bwMode="auto">
          <a:xfrm>
            <a:off x="731855" y="3598725"/>
            <a:ext cx="1757841" cy="254807"/>
            <a:chOff x="1294196" y="3349872"/>
            <a:chExt cx="1801106" cy="359557"/>
          </a:xfrm>
        </p:grpSpPr>
        <p:sp>
          <p:nvSpPr>
            <p:cNvPr id="32" name="61 Rectángulo redondeado">
              <a:extLst>
                <a:ext uri="{FF2B5EF4-FFF2-40B4-BE49-F238E27FC236}">
                  <a16:creationId xmlns:a16="http://schemas.microsoft.com/office/drawing/2014/main" id="{900B55F9-FAFE-D28D-79F1-A618AC3B444C}"/>
                </a:ext>
              </a:extLst>
            </p:cNvPr>
            <p:cNvSpPr/>
            <p:nvPr/>
          </p:nvSpPr>
          <p:spPr bwMode="auto">
            <a:xfrm>
              <a:off x="1294196" y="3357458"/>
              <a:ext cx="898901" cy="351971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&gt;=5%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61 Rectángulo redondeado">
              <a:extLst>
                <a:ext uri="{FF2B5EF4-FFF2-40B4-BE49-F238E27FC236}">
                  <a16:creationId xmlns:a16="http://schemas.microsoft.com/office/drawing/2014/main" id="{7C4DFC97-C285-1DF1-668B-64F753D5D3FE}"/>
                </a:ext>
              </a:extLst>
            </p:cNvPr>
            <p:cNvSpPr/>
            <p:nvPr/>
          </p:nvSpPr>
          <p:spPr bwMode="auto">
            <a:xfrm>
              <a:off x="2233855" y="3349872"/>
              <a:ext cx="861447" cy="3443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4.8</a:t>
              </a:r>
            </a:p>
          </p:txBody>
        </p:sp>
      </p:grpSp>
      <p:grpSp>
        <p:nvGrpSpPr>
          <p:cNvPr id="34" name="96 Grupo">
            <a:extLst>
              <a:ext uri="{FF2B5EF4-FFF2-40B4-BE49-F238E27FC236}">
                <a16:creationId xmlns:a16="http://schemas.microsoft.com/office/drawing/2014/main" id="{BEE6DD4D-3F52-09A1-AD29-5CFEE17A3FD3}"/>
              </a:ext>
            </a:extLst>
          </p:cNvPr>
          <p:cNvGrpSpPr>
            <a:grpSpLocks/>
          </p:cNvGrpSpPr>
          <p:nvPr/>
        </p:nvGrpSpPr>
        <p:grpSpPr bwMode="auto">
          <a:xfrm>
            <a:off x="3718781" y="3304610"/>
            <a:ext cx="1758916" cy="255881"/>
            <a:chOff x="1294196" y="3349873"/>
            <a:chExt cx="1801106" cy="359556"/>
          </a:xfrm>
        </p:grpSpPr>
        <p:sp>
          <p:nvSpPr>
            <p:cNvPr id="35" name="61 Rectángulo redondeado">
              <a:extLst>
                <a:ext uri="{FF2B5EF4-FFF2-40B4-BE49-F238E27FC236}">
                  <a16:creationId xmlns:a16="http://schemas.microsoft.com/office/drawing/2014/main" id="{C8F5337F-3C48-186B-5495-EC77DF3C8385}"/>
                </a:ext>
              </a:extLst>
            </p:cNvPr>
            <p:cNvSpPr/>
            <p:nvPr/>
          </p:nvSpPr>
          <p:spPr bwMode="auto">
            <a:xfrm>
              <a:off x="1294196" y="3357427"/>
              <a:ext cx="898351" cy="352002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&gt;=80%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61 Rectángulo redondeado">
              <a:extLst>
                <a:ext uri="{FF2B5EF4-FFF2-40B4-BE49-F238E27FC236}">
                  <a16:creationId xmlns:a16="http://schemas.microsoft.com/office/drawing/2014/main" id="{C40815D5-8E4E-ADE9-7FF6-757C674281C1}"/>
                </a:ext>
              </a:extLst>
            </p:cNvPr>
            <p:cNvSpPr/>
            <p:nvPr/>
          </p:nvSpPr>
          <p:spPr bwMode="auto">
            <a:xfrm>
              <a:off x="2234382" y="3349873"/>
              <a:ext cx="860920" cy="34444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33.3</a:t>
              </a:r>
            </a:p>
          </p:txBody>
        </p:sp>
      </p:grpSp>
      <p:grpSp>
        <p:nvGrpSpPr>
          <p:cNvPr id="37" name="96 Grupo">
            <a:extLst>
              <a:ext uri="{FF2B5EF4-FFF2-40B4-BE49-F238E27FC236}">
                <a16:creationId xmlns:a16="http://schemas.microsoft.com/office/drawing/2014/main" id="{55155F4D-185D-5EA5-5C06-8DED684E343F}"/>
              </a:ext>
            </a:extLst>
          </p:cNvPr>
          <p:cNvGrpSpPr>
            <a:grpSpLocks/>
          </p:cNvGrpSpPr>
          <p:nvPr/>
        </p:nvGrpSpPr>
        <p:grpSpPr bwMode="auto">
          <a:xfrm>
            <a:off x="3701814" y="4341296"/>
            <a:ext cx="1757841" cy="255881"/>
            <a:chOff x="1294196" y="3349873"/>
            <a:chExt cx="1801106" cy="359556"/>
          </a:xfrm>
        </p:grpSpPr>
        <p:sp>
          <p:nvSpPr>
            <p:cNvPr id="38" name="61 Rectángulo redondeado">
              <a:extLst>
                <a:ext uri="{FF2B5EF4-FFF2-40B4-BE49-F238E27FC236}">
                  <a16:creationId xmlns:a16="http://schemas.microsoft.com/office/drawing/2014/main" id="{824F6327-A2BC-292D-2590-AC777EB823E3}"/>
                </a:ext>
              </a:extLst>
            </p:cNvPr>
            <p:cNvSpPr/>
            <p:nvPr/>
          </p:nvSpPr>
          <p:spPr bwMode="auto">
            <a:xfrm>
              <a:off x="1294196" y="3357426"/>
              <a:ext cx="898901" cy="352003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&gt;=80%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61 Rectángulo redondeado">
              <a:extLst>
                <a:ext uri="{FF2B5EF4-FFF2-40B4-BE49-F238E27FC236}">
                  <a16:creationId xmlns:a16="http://schemas.microsoft.com/office/drawing/2014/main" id="{27285C33-9BE2-DAEB-2C67-8354606BE842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44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No Evaluable</a:t>
              </a:r>
            </a:p>
          </p:txBody>
        </p:sp>
      </p:grpSp>
      <p:grpSp>
        <p:nvGrpSpPr>
          <p:cNvPr id="40" name="96 Grupo">
            <a:extLst>
              <a:ext uri="{FF2B5EF4-FFF2-40B4-BE49-F238E27FC236}">
                <a16:creationId xmlns:a16="http://schemas.microsoft.com/office/drawing/2014/main" id="{7B4300D2-7577-88B8-EED1-341769B8AB77}"/>
              </a:ext>
            </a:extLst>
          </p:cNvPr>
          <p:cNvGrpSpPr>
            <a:grpSpLocks/>
          </p:cNvGrpSpPr>
          <p:nvPr/>
        </p:nvGrpSpPr>
        <p:grpSpPr bwMode="auto">
          <a:xfrm>
            <a:off x="3721173" y="5425840"/>
            <a:ext cx="1773968" cy="245130"/>
            <a:chOff x="969020" y="3365217"/>
            <a:chExt cx="1817514" cy="344534"/>
          </a:xfrm>
        </p:grpSpPr>
        <p:sp>
          <p:nvSpPr>
            <p:cNvPr id="41" name="61 Rectángulo redondeado">
              <a:extLst>
                <a:ext uri="{FF2B5EF4-FFF2-40B4-BE49-F238E27FC236}">
                  <a16:creationId xmlns:a16="http://schemas.microsoft.com/office/drawing/2014/main" id="{8086FE3B-D1BF-9604-F65A-27CD30EF42FC}"/>
                </a:ext>
              </a:extLst>
            </p:cNvPr>
            <p:cNvSpPr/>
            <p:nvPr/>
          </p:nvSpPr>
          <p:spPr bwMode="auto">
            <a:xfrm>
              <a:off x="969020" y="3380328"/>
              <a:ext cx="898843" cy="314312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&lt;=5.7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41 Rectángulo redondeado">
              <a:extLst>
                <a:ext uri="{FF2B5EF4-FFF2-40B4-BE49-F238E27FC236}">
                  <a16:creationId xmlns:a16="http://schemas.microsoft.com/office/drawing/2014/main" id="{0C54F94C-1731-84F6-1562-92FCFD99F6D2}"/>
                </a:ext>
              </a:extLst>
            </p:cNvPr>
            <p:cNvSpPr/>
            <p:nvPr/>
          </p:nvSpPr>
          <p:spPr bwMode="auto">
            <a:xfrm>
              <a:off x="1925143" y="3365217"/>
              <a:ext cx="861391" cy="34453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2.8</a:t>
              </a:r>
            </a:p>
          </p:txBody>
        </p:sp>
      </p:grpSp>
      <p:grpSp>
        <p:nvGrpSpPr>
          <p:cNvPr id="43" name="96 Grupo">
            <a:extLst>
              <a:ext uri="{FF2B5EF4-FFF2-40B4-BE49-F238E27FC236}">
                <a16:creationId xmlns:a16="http://schemas.microsoft.com/office/drawing/2014/main" id="{98B7084B-791A-4111-858B-05F073591290}"/>
              </a:ext>
            </a:extLst>
          </p:cNvPr>
          <p:cNvGrpSpPr>
            <a:grpSpLocks/>
          </p:cNvGrpSpPr>
          <p:nvPr/>
        </p:nvGrpSpPr>
        <p:grpSpPr bwMode="auto">
          <a:xfrm>
            <a:off x="7014179" y="3376808"/>
            <a:ext cx="1757842" cy="254807"/>
            <a:chOff x="1294196" y="3349875"/>
            <a:chExt cx="1801106" cy="359554"/>
          </a:xfrm>
        </p:grpSpPr>
        <p:sp>
          <p:nvSpPr>
            <p:cNvPr id="44" name="61 Rectángulo redondeado">
              <a:extLst>
                <a:ext uri="{FF2B5EF4-FFF2-40B4-BE49-F238E27FC236}">
                  <a16:creationId xmlns:a16="http://schemas.microsoft.com/office/drawing/2014/main" id="{42FF8A11-BA2D-F45D-5926-160938A1663A}"/>
                </a:ext>
              </a:extLst>
            </p:cNvPr>
            <p:cNvSpPr/>
            <p:nvPr/>
          </p:nvSpPr>
          <p:spPr bwMode="auto">
            <a:xfrm>
              <a:off x="1294196" y="3357461"/>
              <a:ext cx="898900" cy="351968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&lt;=36.1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61 Rectángulo redondeado">
              <a:extLst>
                <a:ext uri="{FF2B5EF4-FFF2-40B4-BE49-F238E27FC236}">
                  <a16:creationId xmlns:a16="http://schemas.microsoft.com/office/drawing/2014/main" id="{A9656D1D-D6F8-776A-02A8-9891E4B230F5}"/>
                </a:ext>
              </a:extLst>
            </p:cNvPr>
            <p:cNvSpPr/>
            <p:nvPr/>
          </p:nvSpPr>
          <p:spPr bwMode="auto">
            <a:xfrm>
              <a:off x="2233856" y="3349875"/>
              <a:ext cx="861446" cy="34438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8.0</a:t>
              </a:r>
            </a:p>
          </p:txBody>
        </p:sp>
      </p:grpSp>
      <p:grpSp>
        <p:nvGrpSpPr>
          <p:cNvPr id="46" name="96 Grupo">
            <a:extLst>
              <a:ext uri="{FF2B5EF4-FFF2-40B4-BE49-F238E27FC236}">
                <a16:creationId xmlns:a16="http://schemas.microsoft.com/office/drawing/2014/main" id="{C10DAC3D-7DBA-0F23-B578-EEE8FFACD1FD}"/>
              </a:ext>
            </a:extLst>
          </p:cNvPr>
          <p:cNvGrpSpPr>
            <a:grpSpLocks/>
          </p:cNvGrpSpPr>
          <p:nvPr/>
        </p:nvGrpSpPr>
        <p:grpSpPr bwMode="auto">
          <a:xfrm>
            <a:off x="7048078" y="4474779"/>
            <a:ext cx="1757842" cy="255881"/>
            <a:chOff x="1294196" y="3349873"/>
            <a:chExt cx="1801106" cy="359556"/>
          </a:xfrm>
        </p:grpSpPr>
        <p:sp>
          <p:nvSpPr>
            <p:cNvPr id="47" name="61 Rectángulo redondeado">
              <a:extLst>
                <a:ext uri="{FF2B5EF4-FFF2-40B4-BE49-F238E27FC236}">
                  <a16:creationId xmlns:a16="http://schemas.microsoft.com/office/drawing/2014/main" id="{2EC17A65-360C-4A79-B753-7F805FA0F7EE}"/>
                </a:ext>
              </a:extLst>
            </p:cNvPr>
            <p:cNvSpPr/>
            <p:nvPr/>
          </p:nvSpPr>
          <p:spPr bwMode="auto">
            <a:xfrm>
              <a:off x="1294196" y="3357426"/>
              <a:ext cx="898900" cy="352003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&lt;=5,0%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61 Rectángulo redondeado">
              <a:extLst>
                <a:ext uri="{FF2B5EF4-FFF2-40B4-BE49-F238E27FC236}">
                  <a16:creationId xmlns:a16="http://schemas.microsoft.com/office/drawing/2014/main" id="{FB702043-9DC0-8371-10D3-043FA8D0437A}"/>
                </a:ext>
              </a:extLst>
            </p:cNvPr>
            <p:cNvSpPr/>
            <p:nvPr/>
          </p:nvSpPr>
          <p:spPr bwMode="auto">
            <a:xfrm>
              <a:off x="2233856" y="3349873"/>
              <a:ext cx="861446" cy="34444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1.4</a:t>
              </a:r>
            </a:p>
          </p:txBody>
        </p:sp>
      </p:grpSp>
      <p:grpSp>
        <p:nvGrpSpPr>
          <p:cNvPr id="49" name="96 Grupo">
            <a:extLst>
              <a:ext uri="{FF2B5EF4-FFF2-40B4-BE49-F238E27FC236}">
                <a16:creationId xmlns:a16="http://schemas.microsoft.com/office/drawing/2014/main" id="{DF8F0BB3-8D55-EC73-1AF7-F88D6F460BEA}"/>
              </a:ext>
            </a:extLst>
          </p:cNvPr>
          <p:cNvGrpSpPr>
            <a:grpSpLocks/>
          </p:cNvGrpSpPr>
          <p:nvPr/>
        </p:nvGrpSpPr>
        <p:grpSpPr bwMode="auto">
          <a:xfrm>
            <a:off x="9916450" y="4007553"/>
            <a:ext cx="1757841" cy="255881"/>
            <a:chOff x="1294196" y="3349873"/>
            <a:chExt cx="1801106" cy="359556"/>
          </a:xfrm>
        </p:grpSpPr>
        <p:sp>
          <p:nvSpPr>
            <p:cNvPr id="50" name="61 Rectángulo redondeado">
              <a:extLst>
                <a:ext uri="{FF2B5EF4-FFF2-40B4-BE49-F238E27FC236}">
                  <a16:creationId xmlns:a16="http://schemas.microsoft.com/office/drawing/2014/main" id="{A3862E9A-5D10-B20D-9A57-C063AC84E045}"/>
                </a:ext>
              </a:extLst>
            </p:cNvPr>
            <p:cNvSpPr/>
            <p:nvPr/>
          </p:nvSpPr>
          <p:spPr bwMode="auto">
            <a:xfrm>
              <a:off x="1294196" y="3357427"/>
              <a:ext cx="898901" cy="352002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&lt;=0.00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61 Rectángulo redondeado">
              <a:extLst>
                <a:ext uri="{FF2B5EF4-FFF2-40B4-BE49-F238E27FC236}">
                  <a16:creationId xmlns:a16="http://schemas.microsoft.com/office/drawing/2014/main" id="{39DF1AC1-BC11-AA75-5CE1-669AB9AFFF7C}"/>
                </a:ext>
              </a:extLst>
            </p:cNvPr>
            <p:cNvSpPr/>
            <p:nvPr/>
          </p:nvSpPr>
          <p:spPr bwMode="auto">
            <a:xfrm>
              <a:off x="2233855" y="3349873"/>
              <a:ext cx="861447" cy="34444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0.0</a:t>
              </a:r>
            </a:p>
          </p:txBody>
        </p:sp>
      </p:grpSp>
      <p:grpSp>
        <p:nvGrpSpPr>
          <p:cNvPr id="58" name="57 Grupo"/>
          <p:cNvGrpSpPr/>
          <p:nvPr/>
        </p:nvGrpSpPr>
        <p:grpSpPr>
          <a:xfrm>
            <a:off x="7005610" y="5530649"/>
            <a:ext cx="1842777" cy="255881"/>
            <a:chOff x="4799390" y="6116293"/>
            <a:chExt cx="1842777" cy="255881"/>
          </a:xfrm>
        </p:grpSpPr>
        <p:sp>
          <p:nvSpPr>
            <p:cNvPr id="54" name="61 Rectángulo redondeado">
              <a:extLst>
                <a:ext uri="{FF2B5EF4-FFF2-40B4-BE49-F238E27FC236}">
                  <a16:creationId xmlns:a16="http://schemas.microsoft.com/office/drawing/2014/main" id="{9B529F4F-725B-70F4-18C1-57F100B417A5}"/>
                </a:ext>
              </a:extLst>
            </p:cNvPr>
            <p:cNvSpPr/>
            <p:nvPr/>
          </p:nvSpPr>
          <p:spPr bwMode="auto">
            <a:xfrm>
              <a:off x="4799390" y="6116293"/>
              <a:ext cx="877308" cy="250506"/>
            </a:xfrm>
            <a:prstGeom prst="round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s-PE" sz="948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VR &lt;=5,2%</a:t>
              </a:r>
              <a:endParaRPr lang="en-US" sz="94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61 Rectángulo redondeado">
              <a:extLst>
                <a:ext uri="{FF2B5EF4-FFF2-40B4-BE49-F238E27FC236}">
                  <a16:creationId xmlns:a16="http://schemas.microsoft.com/office/drawing/2014/main" id="{46018EAB-9DAE-CB0E-144C-D3EFE0D40DF1}"/>
                </a:ext>
              </a:extLst>
            </p:cNvPr>
            <p:cNvSpPr/>
            <p:nvPr/>
          </p:nvSpPr>
          <p:spPr bwMode="auto">
            <a:xfrm>
              <a:off x="5801414" y="6127044"/>
              <a:ext cx="840753" cy="24513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2813">
                <a:defRPr/>
              </a:pPr>
              <a:r>
                <a:rPr lang="en-US" sz="948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36.4</a:t>
              </a:r>
            </a:p>
          </p:txBody>
        </p:sp>
      </p:grpSp>
      <p:sp>
        <p:nvSpPr>
          <p:cNvPr id="56" name="34 CuadroTexto"/>
          <p:cNvSpPr txBox="1">
            <a:spLocks noChangeArrowheads="1"/>
          </p:cNvSpPr>
          <p:nvPr/>
        </p:nvSpPr>
        <p:spPr bwMode="auto">
          <a:xfrm>
            <a:off x="36686" y="220174"/>
            <a:ext cx="8091545" cy="73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69" tIns="31035" rIns="62069" bIns="3103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54182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s-MX" altLang="es-MX" sz="2400" b="1" dirty="0">
                <a:solidFill>
                  <a:schemeClr val="tx1"/>
                </a:solidFill>
              </a:rPr>
              <a:t>Atención Integral del Cáncer Cérvico Uterino</a:t>
            </a:r>
          </a:p>
          <a:p>
            <a:pPr algn="ctr">
              <a:defRPr/>
            </a:pPr>
            <a:r>
              <a:rPr lang="es-MX" sz="2000" dirty="0">
                <a:solidFill>
                  <a:srgbClr val="1E4236"/>
                </a:solidFill>
                <a:latin typeface="Montserrat SemiBold"/>
                <a:cs typeface="Montserrat SemiBold"/>
              </a:rPr>
              <a:t>Datos al Mes de Febrero 2025</a:t>
            </a:r>
          </a:p>
        </p:txBody>
      </p:sp>
      <p:cxnSp>
        <p:nvCxnSpPr>
          <p:cNvPr id="57" name="37 Conector recto de flecha">
            <a:extLst>
              <a:ext uri="{FF2B5EF4-FFF2-40B4-BE49-F238E27FC236}">
                <a16:creationId xmlns:a16="http://schemas.microsoft.com/office/drawing/2014/main" id="{C70E0A29-F021-607A-BD5B-72805E8A163B}"/>
              </a:ext>
            </a:extLst>
          </p:cNvPr>
          <p:cNvCxnSpPr/>
          <p:nvPr/>
        </p:nvCxnSpPr>
        <p:spPr>
          <a:xfrm>
            <a:off x="9331954" y="1279395"/>
            <a:ext cx="0" cy="4666074"/>
          </a:xfrm>
          <a:prstGeom prst="straightConnector1">
            <a:avLst/>
          </a:prstGeom>
          <a:ln w="19050">
            <a:solidFill>
              <a:srgbClr val="006800">
                <a:alpha val="77000"/>
              </a:srgb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823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FD03E494956F4E9A1D342D76580B0A" ma:contentTypeVersion="1" ma:contentTypeDescription="Crear nuevo documento." ma:contentTypeScope="" ma:versionID="3d3e1c2ac676938f0249d38581db97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8041864-E57F-4E6F-9F8A-887294599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93DE11-4462-449F-B6B5-8898C267CF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C985F9-5627-4741-9617-D752FE8E195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8810</TotalTime>
  <Words>3277</Words>
  <Application>Microsoft Office PowerPoint</Application>
  <PresentationFormat>Panorámica</PresentationFormat>
  <Paragraphs>569</Paragraphs>
  <Slides>18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Montserrat Bold</vt:lpstr>
      <vt:lpstr>Montserrat SemiBold</vt:lpstr>
      <vt:lpstr>Arial</vt:lpstr>
      <vt:lpstr>Montserrat</vt:lpstr>
      <vt:lpstr>Calibri</vt:lpstr>
      <vt:lpstr>Montserrat Medium</vt:lpstr>
      <vt:lpstr>Noto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Ximena Pérez Viveros</dc:creator>
  <cp:lastModifiedBy>Jose Javier Rosas Riosegura</cp:lastModifiedBy>
  <cp:revision>100</cp:revision>
  <cp:lastPrinted>2025-01-21T19:14:20Z</cp:lastPrinted>
  <dcterms:created xsi:type="dcterms:W3CDTF">2024-12-28T21:44:20Z</dcterms:created>
  <dcterms:modified xsi:type="dcterms:W3CDTF">2025-06-02T20:56:26Z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0x01010046FD03E494956F4E9A1D342D76580B0A</vt:lpwstr>
  </property>
</Properties>
</file>