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61" r:id="rId6"/>
    <p:sldId id="284" r:id="rId7"/>
    <p:sldId id="286" r:id="rId8"/>
    <p:sldId id="565" r:id="rId9"/>
    <p:sldId id="556" r:id="rId10"/>
    <p:sldId id="566" r:id="rId11"/>
    <p:sldId id="557" r:id="rId12"/>
    <p:sldId id="567" r:id="rId13"/>
    <p:sldId id="550" r:id="rId14"/>
    <p:sldId id="558" r:id="rId15"/>
    <p:sldId id="561" r:id="rId16"/>
    <p:sldId id="564" r:id="rId17"/>
    <p:sldId id="570" r:id="rId18"/>
    <p:sldId id="569" r:id="rId19"/>
    <p:sldId id="551" r:id="rId20"/>
    <p:sldId id="552" r:id="rId21"/>
    <p:sldId id="554" r:id="rId22"/>
    <p:sldId id="568" r:id="rId23"/>
  </p:sldIdLst>
  <p:sldSz cx="12192000" cy="6858000"/>
  <p:notesSz cx="6858000" cy="9144000"/>
  <p:embeddedFontLst>
    <p:embeddedFont>
      <p:font typeface="Aptos Narrow" panose="020B000402020202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BC945A"/>
    <a:srgbClr val="6C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9C2BC-21EA-432D-8D79-4EFE98EBFB14}" v="16" dt="2025-06-05T19:27:43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8"/>
    <p:restoredTop sz="94718"/>
  </p:normalViewPr>
  <p:slideViewPr>
    <p:cSldViewPr snapToGrid="0">
      <p:cViewPr varScale="1">
        <p:scale>
          <a:sx n="76" d="100"/>
          <a:sy n="76" d="100"/>
        </p:scale>
        <p:origin x="1181" y="48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customschemas.google.com/relationships/presentationmetadata" Target="meta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0.85740000000000005</c:v>
                </c:pt>
                <c:pt idx="1">
                  <c:v>0.86550000000000005</c:v>
                </c:pt>
                <c:pt idx="2">
                  <c:v>0.878</c:v>
                </c:pt>
                <c:pt idx="3">
                  <c:v>0.90439999999999998</c:v>
                </c:pt>
                <c:pt idx="4">
                  <c:v>0.90380000000000005</c:v>
                </c:pt>
                <c:pt idx="5">
                  <c:v>0.9093</c:v>
                </c:pt>
                <c:pt idx="6">
                  <c:v>0.87470000000000003</c:v>
                </c:pt>
                <c:pt idx="7">
                  <c:v>0.89280000000000004</c:v>
                </c:pt>
                <c:pt idx="8">
                  <c:v>0.92900000000000005</c:v>
                </c:pt>
                <c:pt idx="9">
                  <c:v>0.92930000000000001</c:v>
                </c:pt>
                <c:pt idx="10">
                  <c:v>0.92400000000000004</c:v>
                </c:pt>
                <c:pt idx="11">
                  <c:v>0.93879999999999997</c:v>
                </c:pt>
                <c:pt idx="12">
                  <c:v>0.93369999999999997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A7-45B4-A5F3-A69E163E46A3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22-4756-B7EF-03D7C95F82C2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dLbl>
              <c:idx val="2"/>
              <c:layout>
                <c:manualLayout>
                  <c:x val="-6.3965622358501459E-17"/>
                  <c:y val="-3.1548518889503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1-41B9-A9CC-357072A960F0}"/>
                </c:ext>
              </c:extLst>
            </c:dLbl>
            <c:dLbl>
              <c:idx val="3"/>
              <c:layout>
                <c:manualLayout>
                  <c:x val="-6.9781485048904732E-3"/>
                  <c:y val="-2.8043127901780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A7-45B4-A5F3-A69E163E4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mmm\-yy</c:formatCode>
                <c:ptCount val="5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</c:numCache>
            </c:numRef>
          </c:cat>
          <c:val>
            <c:numRef>
              <c:f>Hoja1!$B$2:$B$6</c:f>
              <c:numCache>
                <c:formatCode>0.00%</c:formatCode>
                <c:ptCount val="5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  <c:pt idx="3">
                  <c:v>0.98040000000000005</c:v>
                </c:pt>
                <c:pt idx="4">
                  <c:v>0.998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0.56000000000000005</c:v>
                </c:pt>
                <c:pt idx="1">
                  <c:v>0.70799999999999996</c:v>
                </c:pt>
                <c:pt idx="2">
                  <c:v>0.88800000000000001</c:v>
                </c:pt>
                <c:pt idx="3">
                  <c:v>1.1919999999999999</c:v>
                </c:pt>
                <c:pt idx="4">
                  <c:v>1.177</c:v>
                </c:pt>
                <c:pt idx="5">
                  <c:v>0.97799999999999998</c:v>
                </c:pt>
                <c:pt idx="6">
                  <c:v>0.83499999999999996</c:v>
                </c:pt>
                <c:pt idx="7">
                  <c:v>0.77900000000000003</c:v>
                </c:pt>
                <c:pt idx="8">
                  <c:v>0.84499999999999997</c:v>
                </c:pt>
                <c:pt idx="9">
                  <c:v>0.755</c:v>
                </c:pt>
                <c:pt idx="10">
                  <c:v>0.72499999999999998</c:v>
                </c:pt>
                <c:pt idx="11">
                  <c:v>0.79400000000000004</c:v>
                </c:pt>
                <c:pt idx="12">
                  <c:v>0.85599999999999998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6127</c:v>
                </c:pt>
                <c:pt idx="1">
                  <c:v>5881</c:v>
                </c:pt>
                <c:pt idx="2">
                  <c:v>8047</c:v>
                </c:pt>
                <c:pt idx="3">
                  <c:v>7923</c:v>
                </c:pt>
                <c:pt idx="4">
                  <c:v>7429</c:v>
                </c:pt>
                <c:pt idx="5">
                  <c:v>8485</c:v>
                </c:pt>
                <c:pt idx="6">
                  <c:v>8265</c:v>
                </c:pt>
                <c:pt idx="7">
                  <c:v>9339</c:v>
                </c:pt>
                <c:pt idx="8">
                  <c:v>11770</c:v>
                </c:pt>
                <c:pt idx="9">
                  <c:v>10173</c:v>
                </c:pt>
                <c:pt idx="10">
                  <c:v>13956</c:v>
                </c:pt>
                <c:pt idx="11">
                  <c:v>17660</c:v>
                </c:pt>
                <c:pt idx="12">
                  <c:v>20900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Pt>
            <c:idx val="4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E-483E-A341-EC50050B9C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mmm\-yy</c:formatCode>
                <c:ptCount val="5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</c:numCache>
            </c:numRef>
          </c:cat>
          <c:val>
            <c:numRef>
              <c:f>Hoja1!$B$2:$B$6</c:f>
              <c:numCache>
                <c:formatCode>#,##0.00</c:formatCode>
                <c:ptCount val="5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  <c:pt idx="3">
                  <c:v>39320.75</c:v>
                </c:pt>
                <c:pt idx="4">
                  <c:v>35924.79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86</c:v>
                </c:pt>
                <c:pt idx="1">
                  <c:v>84</c:v>
                </c:pt>
                <c:pt idx="2">
                  <c:v>39</c:v>
                </c:pt>
                <c:pt idx="3" formatCode="#,##0">
                  <c:v>1164</c:v>
                </c:pt>
                <c:pt idx="4">
                  <c:v>943</c:v>
                </c:pt>
                <c:pt idx="5">
                  <c:v>268</c:v>
                </c:pt>
                <c:pt idx="6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81</c:v>
                </c:pt>
                <c:pt idx="1">
                  <c:v>98</c:v>
                </c:pt>
                <c:pt idx="2">
                  <c:v>39</c:v>
                </c:pt>
                <c:pt idx="3" formatCode="#,##0">
                  <c:v>1253</c:v>
                </c:pt>
                <c:pt idx="4" formatCode="#,##0">
                  <c:v>1051</c:v>
                </c:pt>
                <c:pt idx="5">
                  <c:v>276</c:v>
                </c:pt>
                <c:pt idx="6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35</c:v>
                </c:pt>
                <c:pt idx="1">
                  <c:v>53</c:v>
                </c:pt>
                <c:pt idx="2">
                  <c:v>28</c:v>
                </c:pt>
                <c:pt idx="3">
                  <c:v>545</c:v>
                </c:pt>
                <c:pt idx="4">
                  <c:v>552</c:v>
                </c:pt>
                <c:pt idx="5">
                  <c:v>122</c:v>
                </c:pt>
                <c:pt idx="6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35</c:v>
                </c:pt>
                <c:pt idx="1">
                  <c:v>57</c:v>
                </c:pt>
                <c:pt idx="2">
                  <c:v>29</c:v>
                </c:pt>
                <c:pt idx="3">
                  <c:v>583</c:v>
                </c:pt>
                <c:pt idx="4">
                  <c:v>592</c:v>
                </c:pt>
                <c:pt idx="5">
                  <c:v>118</c:v>
                </c:pt>
                <c:pt idx="6">
                  <c:v>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92</c:v>
                </c:pt>
                <c:pt idx="1">
                  <c:v>103</c:v>
                </c:pt>
                <c:pt idx="2">
                  <c:v>108</c:v>
                </c:pt>
                <c:pt idx="3" formatCode="#,##0">
                  <c:v>1893</c:v>
                </c:pt>
                <c:pt idx="4" formatCode="#,##0">
                  <c:v>1256</c:v>
                </c:pt>
                <c:pt idx="5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90</c:v>
                </c:pt>
                <c:pt idx="1">
                  <c:v>91</c:v>
                </c:pt>
                <c:pt idx="2">
                  <c:v>115</c:v>
                </c:pt>
                <c:pt idx="3" formatCode="#,##0">
                  <c:v>1965</c:v>
                </c:pt>
                <c:pt idx="4" formatCode="#,##0">
                  <c:v>1230</c:v>
                </c:pt>
                <c:pt idx="5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FD-4E73-827E-05072F0182D5}"/>
              </c:ext>
            </c:extLst>
          </c:dPt>
          <c:dLbls>
            <c:dLbl>
              <c:idx val="0"/>
              <c:layout>
                <c:manualLayout>
                  <c:x val="1.0467222757335694E-2"/>
                  <c:y val="-2.1032345926335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D-40E9-BD25-05438AEC6069}"/>
                </c:ext>
              </c:extLst>
            </c:dLbl>
            <c:dLbl>
              <c:idx val="1"/>
              <c:layout>
                <c:manualLayout>
                  <c:x val="-1.7445371262226249E-2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2-4563-8979-F75397A55B1C}"/>
                </c:ext>
              </c:extLst>
            </c:dLbl>
            <c:dLbl>
              <c:idx val="2"/>
              <c:layout>
                <c:manualLayout>
                  <c:x val="-6.3965622358501459E-17"/>
                  <c:y val="-2.804312790178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9-4D27-B422-45DBE10A64DF}"/>
                </c:ext>
              </c:extLst>
            </c:dLbl>
            <c:dLbl>
              <c:idx val="3"/>
              <c:layout>
                <c:manualLayout>
                  <c:x val="0"/>
                  <c:y val="-3.505390987722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D-40E9-BD25-05438AEC6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mmm\-yy</c:formatCode>
                <c:ptCount val="5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</c:numCache>
            </c:numRef>
          </c:cat>
          <c:val>
            <c:numRef>
              <c:f>Hoja1!$B$2:$B$6</c:f>
              <c:numCache>
                <c:formatCode>0.00%</c:formatCode>
                <c:ptCount val="5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  <c:pt idx="3">
                  <c:v>0.85550000000000004</c:v>
                </c:pt>
                <c:pt idx="4">
                  <c:v>0.95989999999999998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EF-4E18-B39B-F8631D643F75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0BD-481E-94BB-3AAA21ED9B9D}"/>
              </c:ext>
            </c:extLst>
          </c:dPt>
          <c:dLbls>
            <c:dLbl>
              <c:idx val="2"/>
              <c:layout>
                <c:manualLayout>
                  <c:x val="6.9781485048905374E-3"/>
                  <c:y val="-3.15485188895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2-42C4-9769-A56FBB7AD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mmm\-yy</c:formatCode>
                <c:ptCount val="5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</c:numCache>
            </c:numRef>
          </c:cat>
          <c:val>
            <c:numRef>
              <c:f>Hoja1!$B$2:$B$6</c:f>
              <c:numCache>
                <c:formatCode>0.00%</c:formatCode>
                <c:ptCount val="5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  <c:pt idx="3">
                  <c:v>1.0508999999999999</c:v>
                </c:pt>
                <c:pt idx="4">
                  <c:v>1.0581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Mayo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Mayo 2025</a:t>
            </a: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4250E990-778A-0FBA-21A3-DE05D8DE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94666"/>
              </p:ext>
            </p:extLst>
          </p:nvPr>
        </p:nvGraphicFramePr>
        <p:xfrm>
          <a:off x="2475877" y="1326104"/>
          <a:ext cx="9173171" cy="42783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40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25">
                  <a:extLst>
                    <a:ext uri="{9D8B030D-6E8A-4147-A177-3AD203B41FA5}">
                      <a16:colId xmlns:a16="http://schemas.microsoft.com/office/drawing/2014/main" val="3836118346"/>
                    </a:ext>
                  </a:extLst>
                </a:gridCol>
                <a:gridCol w="1104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111">
                  <a:extLst>
                    <a:ext uri="{9D8B030D-6E8A-4147-A177-3AD203B41FA5}">
                      <a16:colId xmlns:a16="http://schemas.microsoft.com/office/drawing/2014/main" val="3908685276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815359287"/>
                    </a:ext>
                  </a:extLst>
                </a:gridCol>
                <a:gridCol w="1242125">
                  <a:extLst>
                    <a:ext uri="{9D8B030D-6E8A-4147-A177-3AD203B41FA5}">
                      <a16:colId xmlns:a16="http://schemas.microsoft.com/office/drawing/2014/main" val="1621554953"/>
                    </a:ext>
                  </a:extLst>
                </a:gridCol>
              </a:tblGrid>
              <a:tr h="50696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Licencias totales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Activas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Minutos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Licencias totales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Activas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Minutos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301.34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787.73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3,312.91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2,222.13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10,980.31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4,377.83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6,217.42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445960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973.22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2,024.67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5186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850.72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31718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2,765.00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56673"/>
                  </a:ext>
                </a:extLst>
              </a:tr>
            </a:tbl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74227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35,924.79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122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36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2752C6E-084A-8F8A-8D34-CACDD9F57D2D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Mayo 2025</a:t>
            </a:r>
          </a:p>
        </p:txBody>
      </p:sp>
      <p:sp>
        <p:nvSpPr>
          <p:cNvPr id="7" name="Google Shape;106;p3">
            <a:extLst>
              <a:ext uri="{FF2B5EF4-FFF2-40B4-BE49-F238E27FC236}">
                <a16:creationId xmlns:a16="http://schemas.microsoft.com/office/drawing/2014/main" id="{C78E33B6-1D55-40A8-9AF6-DE7CB903337C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F48A9F68-9A65-8B9C-10E4-381002DB2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CC3DC88-5377-A5F3-84C7-56F1102FE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35995"/>
              </p:ext>
            </p:extLst>
          </p:nvPr>
        </p:nvGraphicFramePr>
        <p:xfrm>
          <a:off x="6585538" y="1375200"/>
          <a:ext cx="4503600" cy="471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906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280133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HGZ 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juan.camarenapar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327.41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samantha.fuentesrue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fany.zepedaren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sergio.garciaqui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victor.perezmoj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171.98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sheila.martinezflo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ignacio.hernandezcor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14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victor.cabellofle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griselda.valleagu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1236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16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erika.canoavi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ricardo.gutierrezmat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blanca.chaveztap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18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betsabeth.floresrob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7897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christian.pereztel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172.17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622301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jose.crespoloz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35881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oscar.lopezoc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5850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33274140-1BE1-0FB6-6B6D-5BC07C741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46433"/>
              </p:ext>
            </p:extLst>
          </p:nvPr>
        </p:nvGraphicFramePr>
        <p:xfrm>
          <a:off x="1660658" y="1378970"/>
          <a:ext cx="4504568" cy="4440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234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9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280408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4293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12202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HGSZ 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indira.bernalmez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550789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karla.floresgut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4399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karla.salazarpen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25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antonio.orizagaesp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711631"/>
                  </a:ext>
                </a:extLst>
              </a:tr>
              <a:tr h="1916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HGSZ 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christian.trujilloor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268.74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76548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169434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maria.huertamed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48034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miguel.penaiba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963325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ricardo.vargasbec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78179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thelma.gonzaleztor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413.82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4380"/>
                  </a:ext>
                </a:extLst>
              </a:tr>
              <a:tr h="1916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HGSZ 8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adriana.martinezmal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07324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blanca.covarrubiasgon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49614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daniel.jaureguibet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61307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elia.ordonezfel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1480.19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538242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selma.garciacor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267392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silvia.chavezgod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57996"/>
                  </a:ext>
                </a:extLst>
              </a:tr>
              <a:tr h="19162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 10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cinthia.martir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681.77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569918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45175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463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edgar.gonzaleziba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865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indira.borrayorey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7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6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67790-5157-4F92-5355-ADF7DE3E4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E638C737-2876-D0AD-B60A-04BD88E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1FCC28F7-849F-8EE4-C018-C0688F463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02691"/>
              </p:ext>
            </p:extLst>
          </p:nvPr>
        </p:nvGraphicFramePr>
        <p:xfrm>
          <a:off x="252208" y="1513630"/>
          <a:ext cx="3753852" cy="351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08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502889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99255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jose.medina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1082.46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angel.gonzalezher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169.42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ernesto.ulloaoca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171.57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jorge.olmosguz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489.2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karen.arredondomal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brenda.delgadillosan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juan.oceguedacas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112.52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carlos.rodriguezhue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20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flor.becerralop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ignacio.rodriguezvaz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lucia.ortegasal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</a:tbl>
          </a:graphicData>
        </a:graphic>
      </p:graphicFrame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0F001FFB-3E96-7ADB-21D4-B5DFF55E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38635"/>
              </p:ext>
            </p:extLst>
          </p:nvPr>
        </p:nvGraphicFramePr>
        <p:xfrm>
          <a:off x="8185940" y="1513630"/>
          <a:ext cx="3753852" cy="4151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0">
                <a:tc rowSpan="2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jose.gomezsan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juan.uribeagu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209.93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maria.mojarrasesp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pedro.ulisesliz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priscila.castroalc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rosa.cortezagu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samantha.manzoiba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2766.34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yadira.machucatru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325.3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yadira.ulloario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689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deyanira.altamiranoram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48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edwin.zepadapar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7188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jesus.guillendur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8825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luis.floresper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157.64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10999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2225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4063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49641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romeo.rodriguezmar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492.31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86944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722A274A-0950-D672-EAC5-A6900EDA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844568"/>
              </p:ext>
            </p:extLst>
          </p:nvPr>
        </p:nvGraphicFramePr>
        <p:xfrm>
          <a:off x="4219074" y="1513630"/>
          <a:ext cx="3753852" cy="397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20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amparo.ramirez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ana.herbert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337.66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bianca.hernandezh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452.53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diana.albores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250.88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martha.anzaldo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883.88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roxana.navarrete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652.5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jorge.cruz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141.3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lauye.cervantes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155.91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rosa.casillas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444.87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veronica.montes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1242.06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nitzia.montes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426.67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vianey.cuevas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128.3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araceli.duarte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916.77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rosa.zuniga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celia.garciafra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172.77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gabriela.moralesgri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gloria.gonzalezdia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jaime.cruzgua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179.06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</a:tbl>
          </a:graphicData>
        </a:graphic>
      </p:graphicFrame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EB711B62-E6F0-1632-0AE9-FCCC8DEBD6E8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Mayo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2A86B149-6ED2-526B-5269-14B4EABB7D1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E948-15AC-B9D8-D7CF-249909A6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AC94AC2C-D586-BCF0-25B4-556F1F42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52C3B1A2-3565-023F-284D-1466219D5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6482"/>
              </p:ext>
            </p:extLst>
          </p:nvPr>
        </p:nvGraphicFramePr>
        <p:xfrm>
          <a:off x="252208" y="1339462"/>
          <a:ext cx="3753852" cy="432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08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502889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99255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2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cora.Olvera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162.46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edgar.guerra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525.01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ma.banuelos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337.83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mirna.martinezr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mireya.estrada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1018.42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paola.gutierrezre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aidee.gonzalezbri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194.54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alba.brionescor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alejandrina.rodriguezmac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brenda.carrilloavi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512.68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claudia.venegasalf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140.61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diana.lariosmar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166.73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jose.garciamon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jose.lopezpar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karina.delgadoalt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leonides.garcianun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362.93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monica.alvarezalv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monica.berumenvar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237.58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ruben.floreszar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471.05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13178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tonya.hernandezrod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71187"/>
                  </a:ext>
                </a:extLst>
              </a:tr>
            </a:tbl>
          </a:graphicData>
        </a:graphic>
      </p:graphicFrame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11948EFE-4B49-8A85-EECE-1CB8C0231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00260"/>
              </p:ext>
            </p:extLst>
          </p:nvPr>
        </p:nvGraphicFramePr>
        <p:xfrm>
          <a:off x="8185940" y="1332781"/>
          <a:ext cx="3753852" cy="298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  <a:p>
                      <a:pPr algn="ctr"/>
                      <a:endParaRPr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miguel.martinezol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196.75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norma.santanape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762.29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karla.navarropi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juan.garciaoc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241.99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marisol.avendano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benigno.ramirez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carmen.garcia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victor.gonzalezgar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116.55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gerardo.vazquezmed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119.19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mario.bermudezaco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108.72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17716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ivan.perezcad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707.93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luis.orozcovel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142.79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689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484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E1DFC584-4A18-65FB-8A7A-E53A6B966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25264"/>
              </p:ext>
            </p:extLst>
          </p:nvPr>
        </p:nvGraphicFramePr>
        <p:xfrm>
          <a:off x="4219074" y="1332781"/>
          <a:ext cx="3753852" cy="4015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juana.mercadob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5053.82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rebeca.gutierrezo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245.25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crispin.garciagon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dinora.renteriaveg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jose.hernandezmen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177165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juliana.ibarrasal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850.05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francisco.ochoac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abraham.acostaara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ana.becerramon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279.55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irma.diaznav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591.31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miriam.medinaber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silvia.montoyaram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177433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3</a:t>
                      </a:r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candelaria.castanedapra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177165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hector.sandovalvar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arlene.arjoname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129.8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eva.francosa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145.8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</a:tbl>
          </a:graphicData>
        </a:graphic>
      </p:graphicFrame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78907F5B-184D-5237-2886-BF042F505135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Mayo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9EF39BD7-836F-6AB9-EFE7-ABEFAB01B673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1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F774-32C0-7641-3290-B8FBF588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1504D226-A93F-5843-30F0-D9849386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D27F3C9B-C3D2-8EB8-B314-0A34B9F6405A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Usuarios sin actividad Mayo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E47B7837-C4AB-A00A-A639-F8D3C55E0A80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9FA64291-3FC0-7CEC-5A16-C5A7AD68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60717"/>
              </p:ext>
            </p:extLst>
          </p:nvPr>
        </p:nvGraphicFramePr>
        <p:xfrm>
          <a:off x="6758458" y="1375130"/>
          <a:ext cx="3625256" cy="4095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2353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2212903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priscila.castroalc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rocio.hernandezzav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358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oscar.rodrigueziba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2677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rodrigo.ascensionbar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041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lizeth.michel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447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jose.lopezpar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53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carla.gonzalezmar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01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jose.hernandezmen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76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abraham.acostaara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4244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silvia.montoyaram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293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ruben.moralestir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759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laura.camberosgr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81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luz.rodriguezdav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908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diana.aguilarrui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4349"/>
                  </a:ext>
                </a:extLst>
              </a:tr>
            </a:tbl>
          </a:graphicData>
        </a:graphic>
      </p:graphicFrame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95891944-A68B-25FF-C6F6-BC163300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11981"/>
              </p:ext>
            </p:extLst>
          </p:nvPr>
        </p:nvGraphicFramePr>
        <p:xfrm>
          <a:off x="1584574" y="1375130"/>
          <a:ext cx="4071716" cy="4541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288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2485428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HGSZMF 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karla.salazarpen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jose.gonzalezsan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jesus.sainz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diana.reyesval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francisco.fonsecasan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jose.garciagon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marco.laraare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carlos.garciaros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lucia.ortegasal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rodrigo.fuentesg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flor.toscanodia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gloria.gonzalezdia</a:t>
                      </a:r>
                      <a:endParaRPr lang="es-MX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1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</a:t>
            </a: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466952"/>
              </p:ext>
            </p:extLst>
          </p:nvPr>
        </p:nvGraphicFramePr>
        <p:xfrm>
          <a:off x="2685143" y="1923994"/>
          <a:ext cx="6792686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2849083" y="1354741"/>
            <a:ext cx="6464805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79823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106.17%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92.90%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89.72%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95.99%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749613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13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/06/2025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26914"/>
              </p:ext>
            </p:extLst>
          </p:nvPr>
        </p:nvGraphicFramePr>
        <p:xfrm>
          <a:off x="3957403" y="4345349"/>
          <a:ext cx="7339656" cy="17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103.57%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106.97%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96.72%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105.43%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105.81%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794705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13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/06/2025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99739"/>
              </p:ext>
            </p:extLst>
          </p:nvPr>
        </p:nvGraphicFramePr>
        <p:xfrm>
          <a:off x="3751488" y="4375942"/>
          <a:ext cx="7991328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102.22%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113.19%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93.91%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102.11%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107.05%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99.80%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249007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13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/06/2025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28484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437352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159671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/>
          <p:cNvSpPr txBox="1">
            <a:spLocks/>
          </p:cNvSpPr>
          <p:nvPr/>
        </p:nvSpPr>
        <p:spPr>
          <a:xfrm>
            <a:off x="0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 de uso Mayo 2025 (comparativo MOCE-SIMOC)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F070304-5331-3E71-39A7-89784239815B}"/>
              </a:ext>
            </a:extLst>
          </p:cNvPr>
          <p:cNvSpPr txBox="1">
            <a:spLocks/>
          </p:cNvSpPr>
          <p:nvPr/>
        </p:nvSpPr>
        <p:spPr>
          <a:xfrm>
            <a:off x="0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Expediente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6572C0B7-7A2B-A712-BD63-E45DB1C8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6689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https://analiticos.imss.gob.mx/#/site/DIDT/views/IndicadoresUsoyAdopcinDIDT/DetalleUnidad2?:iid=1</a:t>
            </a:r>
          </a:p>
        </p:txBody>
      </p:sp>
      <p:graphicFrame>
        <p:nvGraphicFramePr>
          <p:cNvPr id="12" name="11 Tabla">
            <a:extLst>
              <a:ext uri="{FF2B5EF4-FFF2-40B4-BE49-F238E27FC236}">
                <a16:creationId xmlns:a16="http://schemas.microsoft.com/office/drawing/2014/main" id="{DD22A107-2107-EAC7-B005-60E53821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01054"/>
              </p:ext>
            </p:extLst>
          </p:nvPr>
        </p:nvGraphicFramePr>
        <p:xfrm>
          <a:off x="254757" y="1440206"/>
          <a:ext cx="10273410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9326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130.17%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76.82%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126.97%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16,599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155.45%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33 Bahía de 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9,301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6,950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133.83%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74.72%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161.11%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137.64%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32,883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22,536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145.91%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13" name="CuadroTexto 4">
            <a:extLst>
              <a:ext uri="{FF2B5EF4-FFF2-40B4-BE49-F238E27FC236}">
                <a16:creationId xmlns:a16="http://schemas.microsoft.com/office/drawing/2014/main" id="{673B3484-8203-9C32-2BB6-44BA0A61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97" y="5772918"/>
            <a:ext cx="4346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actualización: 13/06/2025</a:t>
            </a:r>
          </a:p>
        </p:txBody>
      </p:sp>
      <p:graphicFrame>
        <p:nvGraphicFramePr>
          <p:cNvPr id="3" name="11 Tabla">
            <a:extLst>
              <a:ext uri="{FF2B5EF4-FFF2-40B4-BE49-F238E27FC236}">
                <a16:creationId xmlns:a16="http://schemas.microsoft.com/office/drawing/2014/main" id="{A44B3214-3D7B-FCC4-1940-B2538CCC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35267"/>
              </p:ext>
            </p:extLst>
          </p:nvPr>
        </p:nvGraphicFramePr>
        <p:xfrm>
          <a:off x="10686096" y="1441356"/>
          <a:ext cx="1317116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17116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Abr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99.62%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104.79%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81B55A8-F32B-D8BF-915F-DAAB0DF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525" y="5774073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80357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Mayo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10,930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10,404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95.18%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20086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</a:t>
                      </a:r>
                      <a:r>
                        <a:rPr lang="es-MX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AUTáN</a:t>
                      </a:r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Jose del Valle, Nayarit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79688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RíO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AHUACATLáN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PEñITA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74.51%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96758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95.68%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11634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2,141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84.12%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34375"/>
              </p:ext>
            </p:extLst>
          </p:nvPr>
        </p:nvGraphicFramePr>
        <p:xfrm>
          <a:off x="509666" y="2836650"/>
          <a:ext cx="11197653" cy="270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983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475514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1424156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1973195316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3534588504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Dic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Mayo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Bahía de B.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IXC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Emisión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531006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08772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2,259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85.6%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83168"/>
              </p:ext>
            </p:extLst>
          </p:nvPr>
        </p:nvGraphicFramePr>
        <p:xfrm>
          <a:off x="1045030" y="2899214"/>
          <a:ext cx="10203544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355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06577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042911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187266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128033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443681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Mayo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88980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20,900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13,688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2,133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5,079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70526"/>
              </p:ext>
            </p:extLst>
          </p:nvPr>
        </p:nvGraphicFramePr>
        <p:xfrm>
          <a:off x="824457" y="121452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6521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47.92%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13.89%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60558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579220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2823</Words>
  <Application>Microsoft Office PowerPoint</Application>
  <PresentationFormat>Panorámica</PresentationFormat>
  <Paragraphs>1097</Paragraphs>
  <Slides>19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Montserrat</vt:lpstr>
      <vt:lpstr>Montserrat SemiBold</vt:lpstr>
      <vt:lpstr>Noto Sans</vt:lpstr>
      <vt:lpstr>Aptos Narrow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 Jesus Gomez Almaraz</cp:lastModifiedBy>
  <cp:revision>21</cp:revision>
  <dcterms:created xsi:type="dcterms:W3CDTF">2024-12-28T21:44:20Z</dcterms:created>
  <dcterms:modified xsi:type="dcterms:W3CDTF">2025-06-18T17:50:39Z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